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749" r:id="rId1"/>
  </p:sldMasterIdLst>
  <p:notesMasterIdLst>
    <p:notesMasterId r:id="rId19"/>
  </p:notesMasterIdLst>
  <p:handoutMasterIdLst>
    <p:handoutMasterId r:id="rId20"/>
  </p:handoutMasterIdLst>
  <p:sldIdLst>
    <p:sldId id="581" r:id="rId2"/>
    <p:sldId id="654" r:id="rId3"/>
    <p:sldId id="650" r:id="rId4"/>
    <p:sldId id="662" r:id="rId5"/>
    <p:sldId id="665" r:id="rId6"/>
    <p:sldId id="664" r:id="rId7"/>
    <p:sldId id="666" r:id="rId8"/>
    <p:sldId id="663" r:id="rId9"/>
    <p:sldId id="667" r:id="rId10"/>
    <p:sldId id="624" r:id="rId11"/>
    <p:sldId id="649" r:id="rId12"/>
    <p:sldId id="668" r:id="rId13"/>
    <p:sldId id="634" r:id="rId14"/>
    <p:sldId id="635" r:id="rId15"/>
    <p:sldId id="638" r:id="rId16"/>
    <p:sldId id="636" r:id="rId17"/>
    <p:sldId id="653" r:id="rId18"/>
  </p:sldIdLst>
  <p:sldSz cx="9144000" cy="6858000" type="screen4x3"/>
  <p:notesSz cx="7010400" cy="92964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6" userDrawn="1">
          <p15:clr>
            <a:srgbClr val="A4A3A4"/>
          </p15:clr>
        </p15:guide>
        <p15:guide id="2" pos="2971" userDrawn="1">
          <p15:clr>
            <a:srgbClr val="A4A3A4"/>
          </p15:clr>
        </p15:guide>
        <p15:guide id="3" orient="horz" pos="102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o Castro" initials="S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2339E"/>
    <a:srgbClr val="FFCC00"/>
    <a:srgbClr val="002060"/>
    <a:srgbClr val="D5AC52"/>
    <a:srgbClr val="C7AE8A"/>
    <a:srgbClr val="FFFF00"/>
    <a:srgbClr val="10253F"/>
    <a:srgbClr val="464649"/>
    <a:srgbClr val="4F81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501" autoAdjust="0"/>
  </p:normalViewPr>
  <p:slideViewPr>
    <p:cSldViewPr snapToGrid="0" snapToObjects="1">
      <p:cViewPr>
        <p:scale>
          <a:sx n="120" d="100"/>
          <a:sy n="120" d="100"/>
        </p:scale>
        <p:origin x="-762" y="-48"/>
      </p:cViewPr>
      <p:guideLst>
        <p:guide orient="horz" pos="1026"/>
        <p:guide orient="horz" pos="1027"/>
        <p:guide pos="29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A1049A-0817-4B4B-ABFA-584AF2F9D895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677A0B-D1CC-7F4A-AE5C-4C5364F6F05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7466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9622F9-A4C6-ED49-A0F1-253F0D2D7498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E3A955-B271-0B48-8BBF-CE5C6DE29A0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129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Fontes: </a:t>
            </a:r>
          </a:p>
          <a:p>
            <a:pPr defTabSz="474739">
              <a:defRPr/>
            </a:pPr>
            <a:endParaRPr lang="pt-BR" dirty="0">
              <a:solidFill>
                <a:prstClr val="black">
                  <a:lumMod val="50000"/>
                </a:prstClr>
              </a:solidFill>
              <a:latin typeface="Trebuchet MS" panose="020B0603020202020204" pitchFamily="34" charset="0"/>
            </a:endParaRP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IDEB: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desempenho: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1,7 milhão nem-nem: IBGE. 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- 82%: PNAD/IBGE/Anuário Todos pela Educação 2016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População jovem: Elaboração SAE/PR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955-B271-0B48-8BBF-CE5C6DE29A0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66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Fontes: </a:t>
            </a:r>
          </a:p>
          <a:p>
            <a:pPr defTabSz="474739">
              <a:defRPr/>
            </a:pPr>
            <a:endParaRPr lang="pt-BR" dirty="0">
              <a:solidFill>
                <a:prstClr val="black">
                  <a:lumMod val="50000"/>
                </a:prstClr>
              </a:solidFill>
              <a:latin typeface="Trebuchet MS" panose="020B0603020202020204" pitchFamily="34" charset="0"/>
            </a:endParaRP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IDEB: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desempenho: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1,7 milhão nem-nem: IBGE. 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- 82%: PNAD/IBGE/Anuário Todos pela Educação 2016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População jovem: Elaboração SAE/PR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955-B271-0B48-8BBF-CE5C6DE29A0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10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Fontes: </a:t>
            </a:r>
          </a:p>
          <a:p>
            <a:pPr defTabSz="474739">
              <a:defRPr/>
            </a:pPr>
            <a:endParaRPr lang="pt-BR" dirty="0">
              <a:solidFill>
                <a:prstClr val="black">
                  <a:lumMod val="50000"/>
                </a:prstClr>
              </a:solidFill>
              <a:latin typeface="Trebuchet MS" panose="020B0603020202020204" pitchFamily="34" charset="0"/>
            </a:endParaRP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IDEB: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desempenho: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1,7 milhão nem-nem: IBGE. 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- 82%: PNAD/IBGE/Anuário Todos pela Educação 2016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População jovem: Elaboração SAE/PR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955-B271-0B48-8BBF-CE5C6DE29A0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485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Fontes: </a:t>
            </a:r>
          </a:p>
          <a:p>
            <a:pPr defTabSz="474739">
              <a:defRPr/>
            </a:pPr>
            <a:endParaRPr lang="pt-BR" dirty="0">
              <a:solidFill>
                <a:prstClr val="black">
                  <a:lumMod val="50000"/>
                </a:prstClr>
              </a:solidFill>
              <a:latin typeface="Trebuchet MS" panose="020B0603020202020204" pitchFamily="34" charset="0"/>
            </a:endParaRP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IDEB: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desempenho: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1,7 milhão nem-nem: IBGE. 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- 82%: PNAD/IBGE/Anuário Todos pela Educação 2016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População jovem: Elaboração SAE/PR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955-B271-0B48-8BBF-CE5C6DE29A0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247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Fontes: </a:t>
            </a:r>
          </a:p>
          <a:p>
            <a:pPr defTabSz="474739">
              <a:defRPr/>
            </a:pPr>
            <a:endParaRPr lang="pt-BR" dirty="0">
              <a:solidFill>
                <a:prstClr val="black">
                  <a:lumMod val="50000"/>
                </a:prstClr>
              </a:solidFill>
              <a:latin typeface="Trebuchet MS" panose="020B0603020202020204" pitchFamily="34" charset="0"/>
            </a:endParaRP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IDEB: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desempenho: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1,7 milhão nem-nem: IBGE. 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- 82%: PNAD/IBGE/Anuário Todos pela Educação 2016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População jovem: Elaboração SAE/PR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955-B271-0B48-8BBF-CE5C6DE29A0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03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Fontes: </a:t>
            </a:r>
          </a:p>
          <a:p>
            <a:pPr defTabSz="474739">
              <a:defRPr/>
            </a:pPr>
            <a:endParaRPr lang="pt-BR" dirty="0">
              <a:solidFill>
                <a:prstClr val="black">
                  <a:lumMod val="50000"/>
                </a:prstClr>
              </a:solidFill>
              <a:latin typeface="Trebuchet MS" panose="020B0603020202020204" pitchFamily="34" charset="0"/>
            </a:endParaRP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IDEB: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desempenho: INEP</a:t>
            </a:r>
          </a:p>
          <a:p>
            <a:pPr marL="178027" indent="-178027" defTabSz="474739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1,7 milhão nem-nem: IBGE. 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- 82%: PNAD/IBGE/Anuário Todos pela Educação 2016</a:t>
            </a:r>
          </a:p>
          <a:p>
            <a:pPr defTabSz="474739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População jovem: Elaboração SAE/PR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955-B271-0B48-8BBF-CE5C6DE29A0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552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Fontes: </a:t>
            </a:r>
          </a:p>
          <a:p>
            <a:pPr defTabSz="465887">
              <a:defRPr/>
            </a:pPr>
            <a:endParaRPr lang="pt-BR" dirty="0">
              <a:solidFill>
                <a:prstClr val="black">
                  <a:lumMod val="50000"/>
                </a:prstClr>
              </a:solidFill>
              <a:latin typeface="Trebuchet MS" panose="020B0603020202020204" pitchFamily="34" charset="0"/>
            </a:endParaRPr>
          </a:p>
          <a:p>
            <a:pPr defTabSz="465887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IDEB: INEP</a:t>
            </a:r>
          </a:p>
          <a:p>
            <a:pPr marL="174708" indent="-174708" defTabSz="465887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desempenho: INEP</a:t>
            </a:r>
          </a:p>
          <a:p>
            <a:pPr marL="174708" indent="-174708" defTabSz="465887">
              <a:buFontTx/>
              <a:buChar char="-"/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1,7 milhão nem-nem: IBGE. </a:t>
            </a:r>
          </a:p>
          <a:p>
            <a:pPr defTabSz="465887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- 82%: PNAD/IBGE/Anuário Todos pela Educação 2016</a:t>
            </a:r>
          </a:p>
          <a:p>
            <a:pPr defTabSz="465887"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Trebuchet MS" panose="020B0603020202020204" pitchFamily="34" charset="0"/>
              </a:rPr>
              <a:t>- População jovem: Elaboração SAE/PR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3A955-B271-0B48-8BBF-CE5C6DE29A0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6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D:\Users\nadiaferreira\Downloads\Capa - apresentaçã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08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:\Users\nadiaferreira\Downloads\Página miolo - apresentaçã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32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:\Users\nadiaferreira\Downloads\Página miolo - apresentaçã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97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852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3663191" y="2547556"/>
            <a:ext cx="4868331" cy="1720200"/>
            <a:chOff x="4267200" y="3047998"/>
            <a:chExt cx="3843372" cy="1720200"/>
          </a:xfrm>
        </p:grpSpPr>
        <p:grpSp>
          <p:nvGrpSpPr>
            <p:cNvPr id="4" name="Grupo 3"/>
            <p:cNvGrpSpPr/>
            <p:nvPr/>
          </p:nvGrpSpPr>
          <p:grpSpPr>
            <a:xfrm>
              <a:off x="4267200" y="3047998"/>
              <a:ext cx="2815389" cy="1586309"/>
              <a:chOff x="4267200" y="3047998"/>
              <a:chExt cx="2815389" cy="1586309"/>
            </a:xfrm>
          </p:grpSpPr>
          <p:sp>
            <p:nvSpPr>
              <p:cNvPr id="6" name="Retângulo 5"/>
              <p:cNvSpPr/>
              <p:nvPr/>
            </p:nvSpPr>
            <p:spPr>
              <a:xfrm>
                <a:off x="4267200" y="3047998"/>
                <a:ext cx="2582779" cy="128336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" name="Retângulo 6"/>
              <p:cNvSpPr/>
              <p:nvPr/>
            </p:nvSpPr>
            <p:spPr>
              <a:xfrm>
                <a:off x="6392778" y="3198538"/>
                <a:ext cx="537411" cy="128336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8" name="Retângulo 7"/>
              <p:cNvSpPr/>
              <p:nvPr/>
            </p:nvSpPr>
            <p:spPr>
              <a:xfrm>
                <a:off x="6545178" y="3350938"/>
                <a:ext cx="537411" cy="128336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" name="CaixaDeTexto 4"/>
            <p:cNvSpPr txBox="1"/>
            <p:nvPr/>
          </p:nvSpPr>
          <p:spPr>
            <a:xfrm>
              <a:off x="5334184" y="3198538"/>
              <a:ext cx="2776388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3200" b="1" dirty="0" smtClean="0">
                  <a:solidFill>
                    <a:srgbClr val="000000"/>
                  </a:solidFill>
                </a:rPr>
                <a:t>Perspectivas do Ensino Médio no Brasil</a:t>
              </a:r>
              <a:endParaRPr lang="pt-BR" sz="3200" b="1" dirty="0">
                <a:solidFill>
                  <a:srgbClr val="000000"/>
                </a:solidFill>
              </a:endParaRPr>
            </a:p>
          </p:txBody>
        </p:sp>
      </p:grpSp>
      <p:pic>
        <p:nvPicPr>
          <p:cNvPr id="9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75" y="2960914"/>
            <a:ext cx="3712144" cy="825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Conector reto 9"/>
          <p:cNvCxnSpPr/>
          <p:nvPr/>
        </p:nvCxnSpPr>
        <p:spPr>
          <a:xfrm>
            <a:off x="4674119" y="1372013"/>
            <a:ext cx="0" cy="395785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/>
          <p:nvPr/>
        </p:nvSpPr>
        <p:spPr>
          <a:xfrm>
            <a:off x="2388119" y="5581395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dirty="0">
                <a:solidFill>
                  <a:srgbClr val="000000"/>
                </a:solidFill>
              </a:rPr>
              <a:t>MARIA HELENA GUIMARÃES DE CASTRO</a:t>
            </a:r>
          </a:p>
          <a:p>
            <a:pPr algn="ctr"/>
            <a:r>
              <a:rPr lang="pt-BR" sz="1600" dirty="0" smtClean="0">
                <a:solidFill>
                  <a:srgbClr val="000000"/>
                </a:solidFill>
              </a:rPr>
              <a:t>agosto </a:t>
            </a:r>
            <a:r>
              <a:rPr lang="pt-BR" sz="1600" dirty="0">
                <a:solidFill>
                  <a:srgbClr val="000000"/>
                </a:solidFill>
              </a:rPr>
              <a:t>de 2017</a:t>
            </a:r>
          </a:p>
        </p:txBody>
      </p:sp>
    </p:spTree>
    <p:extLst>
      <p:ext uri="{BB962C8B-B14F-4D97-AF65-F5344CB8AC3E}">
        <p14:creationId xmlns:p14="http://schemas.microsoft.com/office/powerpoint/2010/main" val="11541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47725" y="1120980"/>
            <a:ext cx="7667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NOVO ENSINO MÉDIO</a:t>
            </a:r>
          </a:p>
        </p:txBody>
      </p:sp>
      <p:cxnSp>
        <p:nvCxnSpPr>
          <p:cNvPr id="3" name="Conector reto 2"/>
          <p:cNvCxnSpPr/>
          <p:nvPr/>
        </p:nvCxnSpPr>
        <p:spPr>
          <a:xfrm>
            <a:off x="1455606" y="1607748"/>
            <a:ext cx="6505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684497" y="1840671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AMPLIAÇÃO DA</a:t>
            </a:r>
          </a:p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CARGA HORÁRIA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86187" y="1956037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FLEXIBILIDADE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428749" y="2010460"/>
            <a:ext cx="65324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 smtClean="0"/>
              <a:t>Substituição de um modelo único do currículo por um modelo diversificado e flexível</a:t>
            </a:r>
            <a:endParaRPr lang="pt-BR" sz="2400" dirty="0"/>
          </a:p>
          <a:p>
            <a:pPr lvl="0"/>
            <a:endParaRPr lang="pt-BR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 smtClean="0"/>
              <a:t>Oferta de itinerários formativos para atender à multiplicidade de interesses dos estudantes para aprofundamento de conteúdos não obrigatórios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 smtClean="0"/>
              <a:t>Formação geral sólida oferecida pela BNCC e itinerários formativos</a:t>
            </a:r>
            <a:endParaRPr lang="pt-BR" sz="2400" dirty="0"/>
          </a:p>
          <a:p>
            <a:pPr lvl="0"/>
            <a:endParaRPr lang="pt-BR" sz="2400" dirty="0"/>
          </a:p>
        </p:txBody>
      </p:sp>
      <p:pic>
        <p:nvPicPr>
          <p:cNvPr id="8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68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684497" y="1840671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AMPLIAÇÃO DA</a:t>
            </a:r>
          </a:p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CARGA HORÁRIA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86187" y="1956037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FLEXIBILIDADE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8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608297" y="2694138"/>
            <a:ext cx="7912042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mpd="sng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Como a reforma do Ensino Médio pretende mudar o cenário atual?</a:t>
            </a:r>
            <a:endParaRPr lang="pt-BR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1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47725" y="1120980"/>
            <a:ext cx="7667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NOVO ENSINO MÉDIO</a:t>
            </a:r>
          </a:p>
        </p:txBody>
      </p:sp>
      <p:cxnSp>
        <p:nvCxnSpPr>
          <p:cNvPr id="3" name="Conector reto 2"/>
          <p:cNvCxnSpPr/>
          <p:nvPr/>
        </p:nvCxnSpPr>
        <p:spPr>
          <a:xfrm>
            <a:off x="1455606" y="1607748"/>
            <a:ext cx="6505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684497" y="1840671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AMPLIAÇÃO DA</a:t>
            </a:r>
          </a:p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CARGA HORÁRIA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86187" y="1956037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FLEXIBILIDADE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61156" y="1840671"/>
            <a:ext cx="72135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/>
              <a:t>Nova estrutura: valorização do protagonismo </a:t>
            </a:r>
            <a:r>
              <a:rPr lang="pt-BR" sz="2400" dirty="0" smtClean="0"/>
              <a:t>juvenil</a:t>
            </a:r>
            <a:endParaRPr lang="pt-BR" sz="2400" dirty="0"/>
          </a:p>
          <a:p>
            <a:pPr lvl="0"/>
            <a:endParaRPr lang="pt-BR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/>
              <a:t>Flexibilidade: o estudante poderá escolher até duas áreas para aprofundar os seus estudos de acordo com seu projeto de </a:t>
            </a:r>
            <a:r>
              <a:rPr lang="pt-BR" sz="2400" dirty="0" smtClean="0"/>
              <a:t>vida</a:t>
            </a: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/>
              <a:t>Currículo: terá uma parte comum e obrigatória a todos (Base Nacional Comum Curricular) e outra parte </a:t>
            </a:r>
            <a:r>
              <a:rPr lang="pt-BR" sz="2400" dirty="0" smtClean="0"/>
              <a:t>flexível</a:t>
            </a:r>
            <a:endParaRPr lang="pt-BR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pt-BR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/>
              <a:t>Formação técnica profissional integrada à carga horária do ensino </a:t>
            </a:r>
            <a:r>
              <a:rPr lang="pt-BR" sz="2400" dirty="0" smtClean="0"/>
              <a:t>médio</a:t>
            </a:r>
            <a:endParaRPr lang="pt-BR" sz="2400" dirty="0"/>
          </a:p>
          <a:p>
            <a:pPr lvl="0"/>
            <a:endParaRPr lang="pt-BR" sz="2400" dirty="0"/>
          </a:p>
        </p:txBody>
      </p:sp>
      <p:pic>
        <p:nvPicPr>
          <p:cNvPr id="8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7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47725" y="1120980"/>
            <a:ext cx="7667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NOVO ENSINO </a:t>
            </a:r>
            <a:r>
              <a:rPr lang="pt-BR" sz="2400" b="1" dirty="0" smtClean="0"/>
              <a:t>MÉDIO - BNCC</a:t>
            </a:r>
            <a:endParaRPr lang="pt-BR" sz="2400" b="1" dirty="0"/>
          </a:p>
        </p:txBody>
      </p:sp>
      <p:cxnSp>
        <p:nvCxnSpPr>
          <p:cNvPr id="3" name="Conector reto 2"/>
          <p:cNvCxnSpPr/>
          <p:nvPr/>
        </p:nvCxnSpPr>
        <p:spPr>
          <a:xfrm>
            <a:off x="1455606" y="1607748"/>
            <a:ext cx="6505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031188" y="3752606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AMPLIAÇÃO DA</a:t>
            </a:r>
          </a:p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CARGA HORÁRIA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86187" y="1956037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FLEXIBILIDADE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75657" y="1895311"/>
            <a:ext cx="70131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t-BR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/>
              <a:t>A BNCC definirá as competências e conhecimentos essenciais que deverão ser oferecidos a todos os estudantes na parte comum ( 1.800 horas) abrangendo as 4 áreas do conhecimento: </a:t>
            </a:r>
          </a:p>
          <a:p>
            <a:pPr lvl="0"/>
            <a:endParaRPr lang="pt-BR" sz="2400" dirty="0"/>
          </a:p>
          <a:p>
            <a:pPr lvl="1"/>
            <a:r>
              <a:rPr lang="pt-BR" sz="2400" dirty="0"/>
              <a:t>I – linguagens e suas tecnologias </a:t>
            </a:r>
          </a:p>
          <a:p>
            <a:pPr lvl="1"/>
            <a:r>
              <a:rPr lang="pt-BR" sz="2400" dirty="0"/>
              <a:t>II – matemática e suas tecnologias </a:t>
            </a:r>
          </a:p>
          <a:p>
            <a:pPr lvl="1"/>
            <a:r>
              <a:rPr lang="pt-BR" sz="2400" dirty="0"/>
              <a:t>III – ciências da natureza e suas tecnologias</a:t>
            </a:r>
          </a:p>
          <a:p>
            <a:pPr lvl="1"/>
            <a:r>
              <a:rPr lang="pt-BR" sz="2400" dirty="0"/>
              <a:t>IV – ciências humanas e suas tecnologias</a:t>
            </a:r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40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47725" y="1120980"/>
            <a:ext cx="7667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NOVO ENSINO </a:t>
            </a:r>
            <a:r>
              <a:rPr lang="pt-BR" sz="2400" b="1" dirty="0" smtClean="0"/>
              <a:t>MÉDIO – CARGA HORÁRIA</a:t>
            </a:r>
            <a:endParaRPr lang="pt-BR" sz="2400" b="1" dirty="0"/>
          </a:p>
        </p:txBody>
      </p:sp>
      <p:cxnSp>
        <p:nvCxnSpPr>
          <p:cNvPr id="3" name="Conector reto 2"/>
          <p:cNvCxnSpPr/>
          <p:nvPr/>
        </p:nvCxnSpPr>
        <p:spPr>
          <a:xfrm>
            <a:off x="1455606" y="1607748"/>
            <a:ext cx="6505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031188" y="3752606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AMPLIAÇÃO DA</a:t>
            </a:r>
          </a:p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CARGA HORÁRIA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86187" y="1956037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FLEXIBILIDADE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175657" y="1895311"/>
            <a:ext cx="70025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/>
              <a:t>A carga horária mínima anual será ampliada de forma progressiva, devendo os sistemas de ensino oferecer até 2021 pelo menos 1.000 horas </a:t>
            </a:r>
            <a:r>
              <a:rPr lang="pt-BR" sz="2400" dirty="0" smtClean="0"/>
              <a:t>anuais</a:t>
            </a:r>
            <a:endParaRPr lang="pt-BR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 smtClean="0"/>
              <a:t>Sete estados </a:t>
            </a:r>
            <a:r>
              <a:rPr lang="pt-BR" sz="2400" dirty="0"/>
              <a:t>brasileiros já oferecem 1.000 horas anuais nos sistemas de ensino médio (SP, SC, RS, CE, DF, ES, GO</a:t>
            </a:r>
            <a:r>
              <a:rPr lang="pt-BR" sz="2400" dirty="0" smtClean="0"/>
              <a:t>)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pt-BR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400" dirty="0"/>
              <a:t>A carga horária destinada ao cumprimento da BNCC não poderá ser superior a 1.800 horas do total da carga horária do ensino </a:t>
            </a:r>
            <a:r>
              <a:rPr lang="pt-BR" sz="2400" dirty="0" smtClean="0"/>
              <a:t>médio</a:t>
            </a:r>
            <a:endParaRPr lang="pt-BR" sz="2400" dirty="0"/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5224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47725" y="1120980"/>
            <a:ext cx="7667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NOVO ENSINO </a:t>
            </a:r>
            <a:r>
              <a:rPr lang="pt-BR" sz="2400" b="1" dirty="0" smtClean="0"/>
              <a:t>MÉDIO - IMPLEMENTAÇÃO</a:t>
            </a:r>
            <a:endParaRPr lang="pt-BR" sz="2400" b="1" dirty="0"/>
          </a:p>
        </p:txBody>
      </p:sp>
      <p:cxnSp>
        <p:nvCxnSpPr>
          <p:cNvPr id="3" name="Conector reto 2"/>
          <p:cNvCxnSpPr/>
          <p:nvPr/>
        </p:nvCxnSpPr>
        <p:spPr>
          <a:xfrm>
            <a:off x="1455606" y="1607748"/>
            <a:ext cx="6505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031188" y="3752606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AMPLIAÇÃO DA</a:t>
            </a:r>
          </a:p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CARGA HORÁRIA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86187" y="1956037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FLEXIBILIDADE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101834" y="2169323"/>
            <a:ext cx="69674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/>
              <a:t>A implementação será gradual, após a aprovação da BNCC, em parceria com os </a:t>
            </a:r>
            <a:r>
              <a:rPr lang="pt-BR" sz="2400" dirty="0" smtClean="0"/>
              <a:t>estados</a:t>
            </a:r>
            <a:endParaRPr lang="pt-BR" sz="2400" dirty="0"/>
          </a:p>
          <a:p>
            <a:endParaRPr lang="pt-BR" sz="24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pt-BR" sz="2400" dirty="0"/>
              <a:t>O sistemas de ensino irão estabelecer cronograma de implementação no 1º ano subsequente à data de publicação da BNCC e iniciar o processo de implementação a partir do 2º letivo subsequente à homologação da </a:t>
            </a:r>
            <a:r>
              <a:rPr lang="pt-BR" sz="2400" dirty="0" smtClean="0"/>
              <a:t>BNCC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78455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47725" y="1120980"/>
            <a:ext cx="7667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NOVO ENSINO </a:t>
            </a:r>
            <a:r>
              <a:rPr lang="pt-BR" sz="2400" b="1" dirty="0" smtClean="0"/>
              <a:t>MÉDIO - DESAFIOS</a:t>
            </a:r>
            <a:endParaRPr lang="pt-BR" sz="2400" b="1" dirty="0"/>
          </a:p>
        </p:txBody>
      </p:sp>
      <p:cxnSp>
        <p:nvCxnSpPr>
          <p:cNvPr id="3" name="Conector reto 2"/>
          <p:cNvCxnSpPr/>
          <p:nvPr/>
        </p:nvCxnSpPr>
        <p:spPr>
          <a:xfrm>
            <a:off x="1455606" y="1607748"/>
            <a:ext cx="6505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2031188" y="3752606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AMPLIAÇÃO DA</a:t>
            </a:r>
          </a:p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CARGA HORÁRIA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86187" y="1956037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FLEXIBILIDADE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1455606" y="1808388"/>
            <a:ext cx="6967495" cy="483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pt-BR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Formação de professores</a:t>
            </a: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pt-BR" sz="24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pt-BR" sz="2400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Adequação dos currículos à BNCC</a:t>
            </a: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pt-BR" sz="24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pt-BR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Implementação</a:t>
            </a: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pt-BR" sz="24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pt-BR" sz="2400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Materiais didáticos</a:t>
            </a: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pt-BR" sz="2400" dirty="0" smtClean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pt-BR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ENEM</a:t>
            </a: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pt-BR" sz="2400" dirty="0" smtClean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pt-BR" sz="2400" dirty="0" smtClean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Financiamento</a:t>
            </a:r>
          </a:p>
          <a:p>
            <a:pPr marL="457200" lvl="0" indent="-457200">
              <a:lnSpc>
                <a:spcPct val="107000"/>
              </a:lnSpc>
              <a:spcAft>
                <a:spcPts val="0"/>
              </a:spcAft>
              <a:buAutoNum type="arabicPeriod"/>
            </a:pPr>
            <a:endParaRPr lang="pt-BR" sz="2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565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81325" y="2950810"/>
            <a:ext cx="34005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4000" dirty="0"/>
              <a:t>Obrigada!</a:t>
            </a:r>
          </a:p>
          <a:p>
            <a:pPr algn="ctr"/>
            <a:r>
              <a:rPr lang="pt-BR" sz="2400" dirty="0"/>
              <a:t>mariahelena@mec.gov.br</a:t>
            </a:r>
          </a:p>
        </p:txBody>
      </p:sp>
      <p:pic>
        <p:nvPicPr>
          <p:cNvPr id="3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915" y="5502933"/>
            <a:ext cx="3633368" cy="80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6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376" y="469295"/>
            <a:ext cx="2063588" cy="491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/>
          <p:cNvSpPr/>
          <p:nvPr/>
        </p:nvSpPr>
        <p:spPr>
          <a:xfrm>
            <a:off x="485876" y="2353092"/>
            <a:ext cx="8328177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57175" indent="-257175" algn="ctr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0000"/>
                </a:solidFill>
                <a:ea typeface="Calibri" panose="020F0502020204030204" pitchFamily="34" charset="0"/>
              </a:rPr>
              <a:t>Avanços nas últimas décadas</a:t>
            </a:r>
          </a:p>
          <a:p>
            <a:pPr marL="257175" indent="-257175" algn="ctr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257175" indent="-257175" algn="ctr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0000"/>
                </a:solidFill>
                <a:ea typeface="Calibri" panose="020F0502020204030204" pitchFamily="34" charset="0"/>
              </a:rPr>
              <a:t>Educação no país vem progredindo a passos lentos</a:t>
            </a:r>
          </a:p>
          <a:p>
            <a:pPr marL="257175" indent="-257175" algn="ctr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0000"/>
              </a:solidFill>
            </a:endParaRPr>
          </a:p>
          <a:p>
            <a:pPr marL="257175" indent="-257175" algn="ctr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0000"/>
                </a:solidFill>
              </a:rPr>
              <a:t>Grande desafio: mais qualidade e equidade na educação básica</a:t>
            </a:r>
          </a:p>
          <a:p>
            <a:pPr marL="257175" indent="-257175" algn="ctr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0000"/>
              </a:solidFill>
            </a:endParaRPr>
          </a:p>
          <a:p>
            <a:pPr marL="257175" indent="-257175" algn="ctr">
              <a:buFont typeface="Wingdings" panose="05000000000000000000" pitchFamily="2" charset="2"/>
              <a:buChar char="ü"/>
            </a:pPr>
            <a:r>
              <a:rPr lang="pt-BR" sz="2400" dirty="0">
                <a:solidFill>
                  <a:srgbClr val="000000"/>
                </a:solidFill>
              </a:rPr>
              <a:t>Os desafios do ensino médio e da formação de professores </a:t>
            </a:r>
          </a:p>
          <a:p>
            <a:pPr marL="257175" indent="-257175" algn="ctr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0000"/>
              </a:solidFill>
            </a:endParaRPr>
          </a:p>
          <a:p>
            <a:pPr marL="257175" indent="-257175" algn="ctr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0000"/>
              </a:solidFill>
            </a:endParaRPr>
          </a:p>
          <a:p>
            <a:pPr marL="257175" indent="-257175" algn="ctr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0000"/>
              </a:solidFill>
            </a:endParaRPr>
          </a:p>
          <a:p>
            <a:pPr marL="257175" indent="-257175" algn="ctr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0000"/>
              </a:solidFill>
            </a:endParaRPr>
          </a:p>
          <a:p>
            <a:pPr marL="257175" indent="-257175" algn="ctr">
              <a:buFont typeface="Wingdings" panose="05000000000000000000" pitchFamily="2" charset="2"/>
              <a:buChar char="ü"/>
            </a:pPr>
            <a:endParaRPr lang="pt-BR" sz="2400" dirty="0">
              <a:solidFill>
                <a:srgbClr val="0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139465" y="1150552"/>
            <a:ext cx="7115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EDUCAÇÃO NO BRASIL</a:t>
            </a:r>
            <a:endParaRPr lang="pt-BR" sz="2400" dirty="0"/>
          </a:p>
        </p:txBody>
      </p:sp>
      <p:cxnSp>
        <p:nvCxnSpPr>
          <p:cNvPr id="6" name="Conector reto 5"/>
          <p:cNvCxnSpPr/>
          <p:nvPr/>
        </p:nvCxnSpPr>
        <p:spPr>
          <a:xfrm>
            <a:off x="1139465" y="1607748"/>
            <a:ext cx="71151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91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1139465" y="1607748"/>
            <a:ext cx="71151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1139465" y="1106299"/>
            <a:ext cx="7115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ENSINO MÉDIO - CENÁRIO</a:t>
            </a:r>
            <a:endParaRPr lang="pt-BR" sz="2400" dirty="0"/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30948" y="2004369"/>
            <a:ext cx="7535536" cy="6001643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514350" lvl="2" indent="-342900">
              <a:buFont typeface="Wingdings" panose="05000000000000000000" pitchFamily="2" charset="2"/>
              <a:buChar char="Ø"/>
            </a:pPr>
            <a:r>
              <a:rPr lang="pt-BR" sz="2400" dirty="0" smtClean="0"/>
              <a:t>Etapa final da educação básica: representa o mínimo de escolaridade na formação do cidadão para a vida</a:t>
            </a:r>
          </a:p>
          <a:p>
            <a:pPr marL="514350" lvl="2" indent="-342900">
              <a:buFont typeface="Wingdings" panose="05000000000000000000" pitchFamily="2" charset="2"/>
              <a:buChar char="Ø"/>
            </a:pPr>
            <a:endParaRPr lang="pt-BR" sz="2400" dirty="0" smtClean="0"/>
          </a:p>
          <a:p>
            <a:pPr marL="514350" lvl="2" indent="-342900">
              <a:buFont typeface="Wingdings" panose="05000000000000000000" pitchFamily="2" charset="2"/>
              <a:buChar char="Ø"/>
            </a:pPr>
            <a:r>
              <a:rPr lang="pt-BR" sz="2400" dirty="0"/>
              <a:t>Total de 8 milhões de alunos</a:t>
            </a:r>
          </a:p>
          <a:p>
            <a:pPr marL="171450" lvl="2"/>
            <a:endParaRPr lang="pt-BR" sz="2400" dirty="0"/>
          </a:p>
          <a:p>
            <a:pPr marL="514350" lvl="2" indent="-342900">
              <a:buFont typeface="Wingdings" panose="05000000000000000000" pitchFamily="2" charset="2"/>
              <a:buChar char="Ø"/>
            </a:pPr>
            <a:r>
              <a:rPr lang="pt-BR" sz="2400" dirty="0"/>
              <a:t>Cobertura estagnada: 60% dos jovens de 15 a 17 anos estão matriculados no ensino médio</a:t>
            </a:r>
          </a:p>
          <a:p>
            <a:pPr marL="514350" lvl="2" indent="-342900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514350" lvl="2" indent="-342900">
              <a:buFont typeface="Wingdings" panose="05000000000000000000" pitchFamily="2" charset="2"/>
              <a:buChar char="Ø"/>
            </a:pPr>
            <a:r>
              <a:rPr lang="pt-BR" sz="2400" dirty="0" smtClean="0"/>
              <a:t>1,7 milhões de jovens de 15 a 17 anos estão fora da escola</a:t>
            </a:r>
          </a:p>
          <a:p>
            <a:pPr marL="514350" lvl="2" indent="-342900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171450" lvl="2"/>
            <a:endParaRPr lang="pt-BR" sz="2400" dirty="0"/>
          </a:p>
          <a:p>
            <a:pPr marL="514350" lvl="2" indent="-342900">
              <a:buFont typeface="Wingdings" panose="05000000000000000000" pitchFamily="2" charset="2"/>
              <a:buChar char="Ø"/>
            </a:pPr>
            <a:endParaRPr lang="pt-BR" sz="2400" dirty="0" smtClean="0"/>
          </a:p>
          <a:p>
            <a:pPr marL="514350" lvl="2" indent="-342900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514350" lvl="2" indent="-342900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514350" lvl="2" indent="-342900">
              <a:buFont typeface="Wingdings" panose="05000000000000000000" pitchFamily="2" charset="2"/>
              <a:buChar char="Ø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8465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1139465" y="1607748"/>
            <a:ext cx="71151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943123" y="1106299"/>
            <a:ext cx="750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ENSINO MÉDIO </a:t>
            </a:r>
            <a:r>
              <a:rPr lang="pt-BR" sz="2400" b="1" dirty="0" smtClean="0"/>
              <a:t>– Distorção Idade-série e Não aprovação</a:t>
            </a:r>
            <a:endParaRPr lang="pt-BR" sz="2400" dirty="0"/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1912013" y="5957058"/>
            <a:ext cx="5057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Fonte: </a:t>
            </a:r>
            <a:r>
              <a:rPr lang="pt-BR" sz="1600" dirty="0" smtClean="0"/>
              <a:t>INEP - </a:t>
            </a:r>
            <a:r>
              <a:rPr lang="pt-BR" sz="1600" dirty="0"/>
              <a:t>Censo escolar da Educação Básica </a:t>
            </a:r>
            <a:r>
              <a:rPr lang="pt-BR" sz="1600" dirty="0" smtClean="0"/>
              <a:t>2016 </a:t>
            </a:r>
            <a:endParaRPr lang="pt-BR" sz="1600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6"/>
          <a:stretch/>
        </p:blipFill>
        <p:spPr bwMode="auto">
          <a:xfrm>
            <a:off x="1534586" y="1830404"/>
            <a:ext cx="6130570" cy="383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46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1139465" y="1607748"/>
            <a:ext cx="71151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1139465" y="1106299"/>
            <a:ext cx="7115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ENSINO MÉDIO </a:t>
            </a:r>
            <a:r>
              <a:rPr lang="pt-BR" sz="2400" b="1" dirty="0" smtClean="0"/>
              <a:t>– TAXA DE APROVAÇÃO</a:t>
            </a:r>
            <a:endParaRPr lang="pt-BR" sz="2400" dirty="0"/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965" y="1879805"/>
            <a:ext cx="6475954" cy="3993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1912013" y="5957058"/>
            <a:ext cx="5057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Fonte: </a:t>
            </a:r>
            <a:r>
              <a:rPr lang="pt-BR" sz="1600" dirty="0" smtClean="0"/>
              <a:t>INEP - </a:t>
            </a:r>
            <a:r>
              <a:rPr lang="pt-BR" sz="1600" dirty="0"/>
              <a:t>Censo escolar da Educação Básica </a:t>
            </a:r>
            <a:r>
              <a:rPr lang="pt-BR" sz="1600" dirty="0" smtClean="0"/>
              <a:t>2016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5356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1139465" y="1607748"/>
            <a:ext cx="71151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1139465" y="1106299"/>
            <a:ext cx="7115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ENSINO MÉDIO </a:t>
            </a:r>
            <a:r>
              <a:rPr lang="pt-BR" sz="2400" b="1" dirty="0" smtClean="0"/>
              <a:t>- CONCLUINTES</a:t>
            </a:r>
            <a:endParaRPr lang="pt-BR" sz="2400" dirty="0"/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880" y="1762339"/>
            <a:ext cx="5678310" cy="444774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900013" y="6211398"/>
            <a:ext cx="5069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Fonte: </a:t>
            </a:r>
            <a:r>
              <a:rPr lang="pt-BR" sz="1600" dirty="0" smtClean="0"/>
              <a:t>PNAD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50681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1139465" y="1607748"/>
            <a:ext cx="71151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1139465" y="1106299"/>
            <a:ext cx="7115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ENSINO MÉDIO </a:t>
            </a:r>
            <a:r>
              <a:rPr lang="pt-BR" sz="2400" b="1" dirty="0" smtClean="0"/>
              <a:t>- INVESTIMENTO</a:t>
            </a:r>
            <a:endParaRPr lang="pt-BR" sz="2400" dirty="0"/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7335" y="1746956"/>
            <a:ext cx="5359400" cy="425450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1912013" y="6126335"/>
            <a:ext cx="5057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Fonte: </a:t>
            </a:r>
            <a:r>
              <a:rPr lang="pt-BR" sz="1600" dirty="0" smtClean="0"/>
              <a:t>INEP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5943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1139465" y="1607748"/>
            <a:ext cx="711514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1139465" y="1106299"/>
            <a:ext cx="7115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ENSINO </a:t>
            </a:r>
            <a:r>
              <a:rPr lang="pt-BR" sz="2400" b="1" dirty="0" smtClean="0"/>
              <a:t>MÉDIO – RESULTADOS</a:t>
            </a:r>
            <a:endParaRPr lang="pt-BR" sz="2400" dirty="0"/>
          </a:p>
        </p:txBody>
      </p:sp>
      <p:pic>
        <p:nvPicPr>
          <p:cNvPr id="7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030948" y="2039841"/>
            <a:ext cx="7223658" cy="415498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marL="514350" lvl="2" indent="-342900">
              <a:buFont typeface="Wingdings" panose="05000000000000000000" pitchFamily="2" charset="2"/>
              <a:buChar char="Ø"/>
            </a:pPr>
            <a:r>
              <a:rPr lang="pt-BR" sz="2400" dirty="0"/>
              <a:t>IDEB </a:t>
            </a:r>
            <a:r>
              <a:rPr lang="pt-BR" sz="2400" b="1" dirty="0"/>
              <a:t>estagnado</a:t>
            </a:r>
            <a:r>
              <a:rPr lang="pt-BR" sz="2400" dirty="0"/>
              <a:t> desde 2011</a:t>
            </a:r>
          </a:p>
          <a:p>
            <a:pPr marL="514350" lvl="2" indent="-342900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514350" lvl="2" indent="-342900">
              <a:buFont typeface="Wingdings" panose="05000000000000000000" pitchFamily="2" charset="2"/>
              <a:buChar char="Ø"/>
            </a:pPr>
            <a:r>
              <a:rPr lang="pt-BR" sz="2400" dirty="0"/>
              <a:t>O </a:t>
            </a:r>
            <a:r>
              <a:rPr lang="pt-BR" sz="2400" b="1" dirty="0"/>
              <a:t>desempenho </a:t>
            </a:r>
            <a:r>
              <a:rPr lang="pt-BR" sz="2400" dirty="0"/>
              <a:t>em </a:t>
            </a:r>
            <a:r>
              <a:rPr lang="pt-BR" sz="2400" dirty="0" smtClean="0"/>
              <a:t>língua portuguesa e matemática </a:t>
            </a:r>
            <a:r>
              <a:rPr lang="pt-BR" sz="2400" dirty="0"/>
              <a:t>é </a:t>
            </a:r>
            <a:r>
              <a:rPr lang="pt-BR" sz="2400" b="1" dirty="0"/>
              <a:t>menor</a:t>
            </a:r>
            <a:r>
              <a:rPr lang="pt-BR" sz="2400" dirty="0"/>
              <a:t> hoje do que em 1997</a:t>
            </a:r>
          </a:p>
          <a:p>
            <a:pPr marL="514350" lvl="2" indent="-342900"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514350" lvl="2" indent="-342900">
              <a:buFont typeface="Wingdings" panose="05000000000000000000" pitchFamily="2" charset="2"/>
              <a:buChar char="Ø"/>
            </a:pPr>
            <a:r>
              <a:rPr lang="pt-BR" sz="2400" b="1" dirty="0"/>
              <a:t>SAEB/PROVA BRASIL –  Baixo índice de aprendizagem </a:t>
            </a:r>
          </a:p>
          <a:p>
            <a:pPr marL="971550" lvl="3" indent="-342900">
              <a:buFont typeface="Wingdings" panose="05000000000000000000" pitchFamily="2" charset="2"/>
              <a:buChar char="Ø"/>
            </a:pPr>
            <a:r>
              <a:rPr lang="pt-BR" sz="2400" dirty="0"/>
              <a:t>78,2% não sabem o esperado </a:t>
            </a:r>
            <a:r>
              <a:rPr lang="pt-BR" sz="2400" b="1" dirty="0"/>
              <a:t>em Língua Portuguesa </a:t>
            </a:r>
            <a:r>
              <a:rPr lang="pt-BR" sz="2400" dirty="0"/>
              <a:t>ao final do Ensino Médio</a:t>
            </a:r>
          </a:p>
          <a:p>
            <a:pPr marL="971550" lvl="3" indent="-342900">
              <a:buFont typeface="Wingdings" panose="05000000000000000000" pitchFamily="2" charset="2"/>
              <a:buChar char="Ø"/>
            </a:pPr>
            <a:r>
              <a:rPr lang="pt-BR" sz="2400" dirty="0">
                <a:ea typeface="Calibri" panose="020F0502020204030204" pitchFamily="34" charset="0"/>
              </a:rPr>
              <a:t>90,7% </a:t>
            </a:r>
            <a:r>
              <a:rPr lang="pt-BR" sz="2400" dirty="0"/>
              <a:t>não sabem o esperado </a:t>
            </a:r>
            <a:r>
              <a:rPr lang="pt-BR" sz="2400" b="1" dirty="0"/>
              <a:t>em Matemática </a:t>
            </a:r>
            <a:r>
              <a:rPr lang="pt-BR" sz="2400" dirty="0"/>
              <a:t>ao final do Ensino Médio</a:t>
            </a:r>
          </a:p>
        </p:txBody>
      </p:sp>
    </p:spTree>
    <p:extLst>
      <p:ext uri="{BB962C8B-B14F-4D97-AF65-F5344CB8AC3E}">
        <p14:creationId xmlns:p14="http://schemas.microsoft.com/office/powerpoint/2010/main" val="21624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684497" y="1840671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AMPLIAÇÃO DA</a:t>
            </a:r>
          </a:p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CARGA HORÁRIA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686187" y="1956037"/>
            <a:ext cx="3492000" cy="2383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50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1600" dirty="0">
                <a:solidFill>
                  <a:schemeClr val="bg1"/>
                </a:solidFill>
              </a:rPr>
              <a:t>FLEXIBILIDADE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8" name="Picture 3" descr="C:\Users\Consultor\Downloads\GovFederal+MEC_OrdemEProgresso_horizont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35" y="476352"/>
            <a:ext cx="2438805" cy="54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608297" y="3016246"/>
            <a:ext cx="7912042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mpd="sng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Novo Ensino Médio: uma mudança na estrutura curricular do modelo atual</a:t>
            </a:r>
          </a:p>
        </p:txBody>
      </p:sp>
    </p:spTree>
    <p:extLst>
      <p:ext uri="{BB962C8B-B14F-4D97-AF65-F5344CB8AC3E}">
        <p14:creationId xmlns:p14="http://schemas.microsoft.com/office/powerpoint/2010/main" val="399401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8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2&quot;&gt;&lt;elem m_fUsage=&quot;1.00000000000000000000E+000&quot;&gt;&lt;m_msothmcolidx val=&quot;0&quot;/&gt;&lt;m_rgb r=&quot;D8&quot; g=&quot;0A&quot; b=&quot;28&quot;/&gt;&lt;m_nBrightness val=&quot;0&quot;/&gt;&lt;/elem&gt;&lt;elem m_fUsage=&quot;9.00000000000000020000E-001&quot;&gt;&lt;m_msothmcolidx val=&quot;0&quot;/&gt;&lt;m_rgb r=&quot;CE&quot; g=&quot;17&quot; b=&quot;13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20160713_proposta_politica_publica_v25</Template>
  <TotalTime>8300902</TotalTime>
  <Words>809</Words>
  <Application>Microsoft Office PowerPoint</Application>
  <PresentationFormat>Apresentação na tela (4:3)</PresentationFormat>
  <Paragraphs>170</Paragraphs>
  <Slides>17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de política pública</dc:title>
  <dc:creator>Catarina</dc:creator>
  <cp:lastModifiedBy>Roberta</cp:lastModifiedBy>
  <cp:revision>883</cp:revision>
  <cp:lastPrinted>2017-08-23T23:17:53Z</cp:lastPrinted>
  <dcterms:created xsi:type="dcterms:W3CDTF">2016-07-22T22:41:32Z</dcterms:created>
  <dcterms:modified xsi:type="dcterms:W3CDTF">2017-08-25T14:39:27Z</dcterms:modified>
</cp:coreProperties>
</file>