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8"/>
  </p:handoutMasterIdLst>
  <p:sldIdLst>
    <p:sldId id="257" r:id="rId2"/>
    <p:sldId id="272" r:id="rId3"/>
    <p:sldId id="258" r:id="rId4"/>
    <p:sldId id="259" r:id="rId5"/>
    <p:sldId id="260" r:id="rId6"/>
    <p:sldId id="261" r:id="rId7"/>
    <p:sldId id="262" r:id="rId8"/>
    <p:sldId id="256" r:id="rId9"/>
    <p:sldId id="263" r:id="rId10"/>
    <p:sldId id="264" r:id="rId11"/>
    <p:sldId id="265" r:id="rId12"/>
    <p:sldId id="266" r:id="rId13"/>
    <p:sldId id="267" r:id="rId14"/>
    <p:sldId id="268" r:id="rId15"/>
    <p:sldId id="269" r:id="rId16"/>
    <p:sldId id="270" r:id="rId17"/>
  </p:sldIdLst>
  <p:sldSz cx="9144000" cy="6858000" type="screen4x3"/>
  <p:notesSz cx="9144000" cy="6858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B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90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9FD1D668-70BD-4085-913C-441CC2FBFA43}" type="datetimeFigureOut">
              <a:rPr lang="pt-BR" smtClean="0"/>
              <a:t>25/08/2017</a:t>
            </a:fld>
            <a:endParaRPr lang="pt-BR"/>
          </a:p>
        </p:txBody>
      </p:sp>
      <p:sp>
        <p:nvSpPr>
          <p:cNvPr id="4" name="Espaço Reservado para Rodapé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C6232629-CFCE-4C01-B48A-6DDAA66C0A39}" type="slidenum">
              <a:rPr lang="pt-BR" smtClean="0"/>
              <a:t>‹nº›</a:t>
            </a:fld>
            <a:endParaRPr lang="pt-BR"/>
          </a:p>
        </p:txBody>
      </p:sp>
    </p:spTree>
    <p:extLst>
      <p:ext uri="{BB962C8B-B14F-4D97-AF65-F5344CB8AC3E}">
        <p14:creationId xmlns:p14="http://schemas.microsoft.com/office/powerpoint/2010/main" val="3531235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título mestre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30" name="Date Placeholder 29"/>
          <p:cNvSpPr>
            <a:spLocks noGrp="1"/>
          </p:cNvSpPr>
          <p:nvPr>
            <p:ph type="dt" sz="half" idx="10"/>
          </p:nvPr>
        </p:nvSpPr>
        <p:spPr/>
        <p:txBody>
          <a:bodyPr/>
          <a:lstStyle/>
          <a:p>
            <a:fld id="{7CAA9800-BFFA-4291-B244-D0296D9FC77A}" type="datetimeFigureOut">
              <a:rPr lang="pt-BR" smtClean="0"/>
              <a:t>25/08/2017</a:t>
            </a:fld>
            <a:endParaRPr lang="pt-BR"/>
          </a:p>
        </p:txBody>
      </p:sp>
      <p:sp>
        <p:nvSpPr>
          <p:cNvPr id="19" name="Footer Placeholder 18"/>
          <p:cNvSpPr>
            <a:spLocks noGrp="1"/>
          </p:cNvSpPr>
          <p:nvPr>
            <p:ph type="ftr" sz="quarter" idx="11"/>
          </p:nvPr>
        </p:nvSpPr>
        <p:spPr/>
        <p:txBody>
          <a:bodyPr/>
          <a:lstStyle/>
          <a:p>
            <a:endParaRPr lang="pt-BR"/>
          </a:p>
        </p:txBody>
      </p:sp>
      <p:sp>
        <p:nvSpPr>
          <p:cNvPr id="27" name="Slide Number Placeholder 26"/>
          <p:cNvSpPr>
            <a:spLocks noGrp="1"/>
          </p:cNvSpPr>
          <p:nvPr>
            <p:ph type="sldNum" sz="quarter" idx="12"/>
          </p:nvPr>
        </p:nvSpPr>
        <p:spPr/>
        <p:txBody>
          <a:bodyPr/>
          <a:lstStyle/>
          <a:p>
            <a:fld id="{5283DBF3-3EB3-4F58-9AAD-DB30B7585491}" type="slidenum">
              <a:rPr lang="pt-BR" smtClean="0"/>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pt-BR" smtClean="0"/>
              <a:t>Clique para editar o título mestre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Date Placeholder 3"/>
          <p:cNvSpPr>
            <a:spLocks noGrp="1"/>
          </p:cNvSpPr>
          <p:nvPr>
            <p:ph type="dt" sz="half" idx="10"/>
          </p:nvPr>
        </p:nvSpPr>
        <p:spPr/>
        <p:txBody>
          <a:bodyPr/>
          <a:lstStyle/>
          <a:p>
            <a:fld id="{7CAA9800-BFFA-4291-B244-D0296D9FC77A}" type="datetimeFigureOut">
              <a:rPr lang="pt-BR" smtClean="0"/>
              <a:t>25/08/2017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283DBF3-3EB3-4F58-9AAD-DB30B7585491}"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pt-BR" smtClean="0"/>
              <a:t>Clique para editar o título mestre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Date Placeholder 3"/>
          <p:cNvSpPr>
            <a:spLocks noGrp="1"/>
          </p:cNvSpPr>
          <p:nvPr>
            <p:ph type="dt" sz="half" idx="10"/>
          </p:nvPr>
        </p:nvSpPr>
        <p:spPr/>
        <p:txBody>
          <a:bodyPr/>
          <a:lstStyle/>
          <a:p>
            <a:fld id="{7CAA9800-BFFA-4291-B244-D0296D9FC77A}" type="datetimeFigureOut">
              <a:rPr lang="pt-BR" smtClean="0"/>
              <a:t>25/08/2017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283DBF3-3EB3-4F58-9AAD-DB30B7585491}"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pt-BR" smtClean="0"/>
              <a:t>Clique para editar o título mestre</a:t>
            </a:r>
            <a:endParaRPr kumimoji="0" lang="en-US"/>
          </a:p>
        </p:txBody>
      </p:sp>
      <p:sp>
        <p:nvSpPr>
          <p:cNvPr id="3" name="Content Placeholder 2"/>
          <p:cNvSpPr>
            <a:spLocks noGrp="1"/>
          </p:cNvSpPr>
          <p:nvPr>
            <p:ph idx="1"/>
          </p:nvPr>
        </p:nvSpPr>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Date Placeholder 3"/>
          <p:cNvSpPr>
            <a:spLocks noGrp="1"/>
          </p:cNvSpPr>
          <p:nvPr>
            <p:ph type="dt" sz="half" idx="10"/>
          </p:nvPr>
        </p:nvSpPr>
        <p:spPr/>
        <p:txBody>
          <a:bodyPr/>
          <a:lstStyle/>
          <a:p>
            <a:fld id="{7CAA9800-BFFA-4291-B244-D0296D9FC77A}" type="datetimeFigureOut">
              <a:rPr lang="pt-BR" smtClean="0"/>
              <a:t>25/08/2017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283DBF3-3EB3-4F58-9AAD-DB30B7585491}"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título mestre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 texto mestre</a:t>
            </a:r>
          </a:p>
        </p:txBody>
      </p:sp>
      <p:sp>
        <p:nvSpPr>
          <p:cNvPr id="4" name="Date Placeholder 3"/>
          <p:cNvSpPr>
            <a:spLocks noGrp="1"/>
          </p:cNvSpPr>
          <p:nvPr>
            <p:ph type="dt" sz="half" idx="10"/>
          </p:nvPr>
        </p:nvSpPr>
        <p:spPr/>
        <p:txBody>
          <a:bodyPr/>
          <a:lstStyle/>
          <a:p>
            <a:fld id="{7CAA9800-BFFA-4291-B244-D0296D9FC77A}" type="datetimeFigureOut">
              <a:rPr lang="pt-BR" smtClean="0"/>
              <a:t>25/08/2017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283DBF3-3EB3-4F58-9AAD-DB30B7585491}" type="slidenum">
              <a:rPr lang="pt-BR" smtClean="0"/>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pt-BR" smtClean="0"/>
              <a:t>Clique para editar o título mestre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Date Placeholder 4"/>
          <p:cNvSpPr>
            <a:spLocks noGrp="1"/>
          </p:cNvSpPr>
          <p:nvPr>
            <p:ph type="dt" sz="half" idx="10"/>
          </p:nvPr>
        </p:nvSpPr>
        <p:spPr/>
        <p:txBody>
          <a:bodyPr/>
          <a:lstStyle/>
          <a:p>
            <a:fld id="{7CAA9800-BFFA-4291-B244-D0296D9FC77A}" type="datetimeFigureOut">
              <a:rPr lang="pt-BR" smtClean="0"/>
              <a:t>25/08/2017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5283DBF3-3EB3-4F58-9AAD-DB30B7585491}"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pt-BR" smtClean="0"/>
              <a:t>Clique para editar o título mestre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Date Placeholder 6"/>
          <p:cNvSpPr>
            <a:spLocks noGrp="1"/>
          </p:cNvSpPr>
          <p:nvPr>
            <p:ph type="dt" sz="half" idx="10"/>
          </p:nvPr>
        </p:nvSpPr>
        <p:spPr/>
        <p:txBody>
          <a:bodyPr/>
          <a:lstStyle/>
          <a:p>
            <a:fld id="{7CAA9800-BFFA-4291-B244-D0296D9FC77A}" type="datetimeFigureOut">
              <a:rPr lang="pt-BR" smtClean="0"/>
              <a:t>25/08/2017</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5283DBF3-3EB3-4F58-9AAD-DB30B7585491}"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t-BR" smtClean="0"/>
              <a:t>Clique para editar o título mestre</a:t>
            </a:r>
            <a:endParaRPr kumimoji="0" lang="en-US"/>
          </a:p>
        </p:txBody>
      </p:sp>
      <p:sp>
        <p:nvSpPr>
          <p:cNvPr id="3" name="Date Placeholder 2"/>
          <p:cNvSpPr>
            <a:spLocks noGrp="1"/>
          </p:cNvSpPr>
          <p:nvPr>
            <p:ph type="dt" sz="half" idx="10"/>
          </p:nvPr>
        </p:nvSpPr>
        <p:spPr/>
        <p:txBody>
          <a:bodyPr/>
          <a:lstStyle/>
          <a:p>
            <a:fld id="{7CAA9800-BFFA-4291-B244-D0296D9FC77A}" type="datetimeFigureOut">
              <a:rPr lang="pt-BR" smtClean="0"/>
              <a:t>25/08/2017</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5283DBF3-3EB3-4F58-9AAD-DB30B7585491}"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AA9800-BFFA-4291-B244-D0296D9FC77A}" type="datetimeFigureOut">
              <a:rPr lang="pt-BR" smtClean="0"/>
              <a:t>25/08/2017</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5283DBF3-3EB3-4F58-9AAD-DB30B7585491}"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t-BR" smtClean="0"/>
              <a:t>Clique para editar o título mestre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t-BR" smtClean="0"/>
              <a:t>Clique para editar o texto mestre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Date Placeholder 4"/>
          <p:cNvSpPr>
            <a:spLocks noGrp="1"/>
          </p:cNvSpPr>
          <p:nvPr>
            <p:ph type="dt" sz="half" idx="10"/>
          </p:nvPr>
        </p:nvSpPr>
        <p:spPr/>
        <p:txBody>
          <a:bodyPr/>
          <a:lstStyle/>
          <a:p>
            <a:fld id="{7CAA9800-BFFA-4291-B244-D0296D9FC77A}" type="datetimeFigureOut">
              <a:rPr lang="pt-BR" smtClean="0"/>
              <a:t>25/08/2017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5283DBF3-3EB3-4F58-9AAD-DB30B7585491}"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t-BR" smtClean="0"/>
              <a:t>Clique para editar o título mestre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t-BR" smtClean="0"/>
              <a:t>Clique para editar o texto mestre</a:t>
            </a:r>
          </a:p>
        </p:txBody>
      </p:sp>
      <p:sp>
        <p:nvSpPr>
          <p:cNvPr id="5" name="Date Placeholder 4"/>
          <p:cNvSpPr>
            <a:spLocks noGrp="1"/>
          </p:cNvSpPr>
          <p:nvPr>
            <p:ph type="dt" sz="half" idx="10"/>
          </p:nvPr>
        </p:nvSpPr>
        <p:spPr/>
        <p:txBody>
          <a:bodyPr/>
          <a:lstStyle/>
          <a:p>
            <a:fld id="{7CAA9800-BFFA-4291-B244-D0296D9FC77A}" type="datetimeFigureOut">
              <a:rPr lang="pt-BR" smtClean="0"/>
              <a:t>25/08/2017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a:xfrm>
            <a:off x="8077200" y="6356350"/>
            <a:ext cx="609600" cy="365125"/>
          </a:xfrm>
        </p:spPr>
        <p:txBody>
          <a:bodyPr/>
          <a:lstStyle/>
          <a:p>
            <a:fld id="{5283DBF3-3EB3-4F58-9AAD-DB30B7585491}" type="slidenum">
              <a:rPr lang="pt-BR" smtClean="0"/>
              <a:t>‹nº›</a:t>
            </a:fld>
            <a:endParaRPr lang="pt-B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t-BR" smtClean="0"/>
              <a:t>Clique no ícone para adicionar uma imagem</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t-BR" smtClean="0"/>
              <a:t>Clique para editar o título mestre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CAA9800-BFFA-4291-B244-D0296D9FC77A}" type="datetimeFigureOut">
              <a:rPr lang="pt-BR" smtClean="0"/>
              <a:t>25/08/2017</a:t>
            </a:fld>
            <a:endParaRPr lang="pt-B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t-B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283DBF3-3EB3-4F58-9AAD-DB30B7585491}" type="slidenum">
              <a:rPr lang="pt-BR" smtClean="0"/>
              <a:t>‹nº›</a:t>
            </a:fld>
            <a:endParaRPr lang="pt-B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planalto.gov.br/ccivil_03/LEIS/L9394.htm#art36&#167;3.."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www.planalto.gov.br/ccivil_03/LEIS/L9394.htm#art36&#167;8."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www.planalto.gov.br/ccivil_03/LEIS/L9394.htm#art36&#167;11i." TargetMode="External"/><Relationship Id="rId2" Type="http://schemas.openxmlformats.org/officeDocument/2006/relationships/hyperlink" Target="http://www.planalto.gov.br/ccivil_03/LEIS/L9394.htm#art36&#167;11." TargetMode="External"/><Relationship Id="rId1" Type="http://schemas.openxmlformats.org/officeDocument/2006/relationships/slideLayout" Target="../slideLayouts/slideLayout1.xml"/><Relationship Id="rId4" Type="http://schemas.openxmlformats.org/officeDocument/2006/relationships/hyperlink" Target="http://www.planalto.gov.br/ccivil_03/LEIS/L9394.htm#art36&#167;11ii."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www.planalto.gov.br/ccivil_03/LEIS/L9394.htm#art61iv."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www.planalto.gov.br/ccivil_03/Decreto-Lei/Del5452.htm#art318."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mailto:aminaur@uol.com.br"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planalto.gov.br/ccivil_03/LEIS/L9394.htm#art24&#167;1"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www.planalto.gov.br/ccivil_03/LEIS/L9394.htm#art35a"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planalto.gov.br/ccivil_03/LEIS/L9394.htm#art35a"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www.planalto.gov.br/ccivil_03/LEIS/L9394.htm#art36i.." TargetMode="External"/><Relationship Id="rId7" Type="http://schemas.openxmlformats.org/officeDocument/2006/relationships/hyperlink" Target="http://www.planalto.gov.br/ccivil_03/LEIS/L9394.htm#art36v." TargetMode="External"/><Relationship Id="rId2" Type="http://schemas.openxmlformats.org/officeDocument/2006/relationships/hyperlink" Target="http://www.planalto.gov.br/ccivil_03/LEIS/L9394.htm#art36.." TargetMode="External"/><Relationship Id="rId1" Type="http://schemas.openxmlformats.org/officeDocument/2006/relationships/slideLayout" Target="../slideLayouts/slideLayout1.xml"/><Relationship Id="rId6" Type="http://schemas.openxmlformats.org/officeDocument/2006/relationships/hyperlink" Target="http://www.planalto.gov.br/ccivil_03/LEIS/L9394.htm#art36iv.." TargetMode="External"/><Relationship Id="rId5" Type="http://schemas.openxmlformats.org/officeDocument/2006/relationships/hyperlink" Target="http://www.planalto.gov.br/ccivil_03/LEIS/L9394.htm#art36iii.." TargetMode="External"/><Relationship Id="rId4" Type="http://schemas.openxmlformats.org/officeDocument/2006/relationships/hyperlink" Target="http://www.planalto.gov.br/ccivil_03/LEIS/L9394.htm#art36i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9512" y="0"/>
            <a:ext cx="8892480" cy="779512"/>
          </a:xfrm>
        </p:spPr>
        <p:txBody>
          <a:bodyPr>
            <a:noAutofit/>
          </a:bodyPr>
          <a:lstStyle/>
          <a:p>
            <a:r>
              <a:rPr lang="pt-BR" sz="3800"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ACADEMIA PAULISTA DE EDUCAÇÃO </a:t>
            </a:r>
            <a:endParaRPr lang="pt-BR" sz="3800" dirty="0">
              <a:solidFill>
                <a:srgbClr val="C00000"/>
              </a:solidFill>
              <a:effectLst/>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0" y="1196752"/>
            <a:ext cx="9144000" cy="5661248"/>
          </a:xfrm>
        </p:spPr>
        <p:txBody>
          <a:bodyPr>
            <a:normAutofit fontScale="92500" lnSpcReduction="10000"/>
          </a:bodyPr>
          <a:lstStyle/>
          <a:p>
            <a:pPr algn="ctr"/>
            <a:endParaRPr lang="pt-BR" sz="3600" b="1" dirty="0" smtClean="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r>
              <a:rPr lang="pt-BR" sz="3600" b="1" dirty="0" smtClean="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Seminário</a:t>
            </a:r>
          </a:p>
          <a:p>
            <a:pPr algn="ctr"/>
            <a:endParaRPr lang="pt-BR" sz="3600" b="1" dirty="0" smtClean="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spcBef>
                <a:spcPct val="50000"/>
              </a:spcBef>
            </a:pPr>
            <a:r>
              <a:rPr lang="pt-BR" sz="43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ENSINO MÉDIO</a:t>
            </a:r>
          </a:p>
          <a:p>
            <a:pPr algn="ctr">
              <a:spcBef>
                <a:spcPct val="50000"/>
              </a:spcBef>
            </a:pPr>
            <a:r>
              <a:rPr lang="pt-BR" sz="43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Situação </a:t>
            </a:r>
            <a:r>
              <a:rPr lang="pt-BR" sz="43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atual e </a:t>
            </a:r>
            <a:r>
              <a:rPr lang="pt-BR" sz="43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perspectivas</a:t>
            </a:r>
          </a:p>
          <a:p>
            <a:pPr algn="ctr">
              <a:spcBef>
                <a:spcPct val="50000"/>
              </a:spcBef>
            </a:pPr>
            <a:endParaRPr lang="pt-BR" sz="4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spcBef>
                <a:spcPct val="50000"/>
              </a:spcBef>
            </a:pPr>
            <a:endParaRPr lang="pt-BR" sz="4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spcBef>
                <a:spcPct val="50000"/>
              </a:spcBef>
            </a:pPr>
            <a:r>
              <a:rPr lang="pt-BR" sz="12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B. Amin Aur</a:t>
            </a:r>
            <a:endParaRPr lang="pt-BR" sz="1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endParaRPr lang="pt-BR" sz="4400" dirty="0"/>
          </a:p>
        </p:txBody>
      </p:sp>
    </p:spTree>
    <p:extLst>
      <p:ext uri="{BB962C8B-B14F-4D97-AF65-F5344CB8AC3E}">
        <p14:creationId xmlns:p14="http://schemas.microsoft.com/office/powerpoint/2010/main" val="2151435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116632"/>
            <a:ext cx="8856984" cy="6741368"/>
          </a:xfrm>
        </p:spPr>
        <p:txBody>
          <a:bodyPr>
            <a:normAutofit fontScale="77500" lnSpcReduction="20000"/>
          </a:bodyPr>
          <a:lstStyle/>
          <a:p>
            <a:pPr algn="just">
              <a:lnSpc>
                <a:spcPct val="160000"/>
              </a:lnSpc>
            </a:pPr>
            <a:r>
              <a:rPr lang="pt-BR" sz="3300" u="sng" dirty="0">
                <a:latin typeface="Arial" panose="020B0604020202020204" pitchFamily="34" charset="0"/>
                <a:cs typeface="Arial" panose="020B0604020202020204" pitchFamily="34" charset="0"/>
                <a:hlinkClick r:id="rId2"/>
              </a:rPr>
              <a:t>§ 3º</a:t>
            </a:r>
            <a:r>
              <a:rPr lang="pt-BR" sz="3300" dirty="0">
                <a:latin typeface="Arial" panose="020B0604020202020204" pitchFamily="34" charset="0"/>
                <a:cs typeface="Arial" panose="020B0604020202020204" pitchFamily="34" charset="0"/>
              </a:rPr>
              <a:t>  A </a:t>
            </a:r>
            <a:r>
              <a:rPr lang="pt-BR" sz="3300" b="1" dirty="0">
                <a:latin typeface="Arial" panose="020B0604020202020204" pitchFamily="34" charset="0"/>
                <a:cs typeface="Arial" panose="020B0604020202020204" pitchFamily="34" charset="0"/>
              </a:rPr>
              <a:t>critério dos sistemas de ensino</a:t>
            </a:r>
            <a:r>
              <a:rPr lang="pt-BR" sz="3300" dirty="0">
                <a:latin typeface="Arial" panose="020B0604020202020204" pitchFamily="34" charset="0"/>
                <a:cs typeface="Arial" panose="020B0604020202020204" pitchFamily="34" charset="0"/>
              </a:rPr>
              <a:t>, poderá ser composto </a:t>
            </a:r>
            <a:r>
              <a:rPr lang="pt-BR" sz="3300" b="1" dirty="0">
                <a:solidFill>
                  <a:srgbClr val="FF5B5B"/>
                </a:solidFill>
                <a:latin typeface="Arial" panose="020B0604020202020204" pitchFamily="34" charset="0"/>
                <a:cs typeface="Arial" panose="020B0604020202020204" pitchFamily="34" charset="0"/>
              </a:rPr>
              <a:t>itinerário formativo integrado</a:t>
            </a:r>
            <a:r>
              <a:rPr lang="pt-BR" sz="3300" dirty="0">
                <a:latin typeface="Arial" panose="020B0604020202020204" pitchFamily="34" charset="0"/>
                <a:cs typeface="Arial" panose="020B0604020202020204" pitchFamily="34" charset="0"/>
              </a:rPr>
              <a:t>, que se traduz na composição de componentes curriculares da Base Nacional Comum Curricular - BNCC e dos itinerários formativos, considerando os incisos I a V do caput.</a:t>
            </a:r>
          </a:p>
          <a:p>
            <a:pPr algn="just">
              <a:lnSpc>
                <a:spcPct val="160000"/>
              </a:lnSpc>
            </a:pPr>
            <a:endParaRPr lang="pt-BR" sz="3300" dirty="0" smtClean="0">
              <a:solidFill>
                <a:srgbClr val="FFC000"/>
              </a:solidFill>
              <a:latin typeface="Arial" panose="020B0604020202020204" pitchFamily="34" charset="0"/>
              <a:cs typeface="Arial" panose="020B0604020202020204" pitchFamily="34" charset="0"/>
            </a:endParaRPr>
          </a:p>
          <a:p>
            <a:pPr algn="just"/>
            <a:endParaRPr lang="pt-BR" dirty="0" smtClean="0">
              <a:solidFill>
                <a:srgbClr val="FFC000"/>
              </a:solidFill>
              <a:latin typeface="Arial" panose="020B0604020202020204" pitchFamily="34" charset="0"/>
              <a:cs typeface="Arial" panose="020B0604020202020204" pitchFamily="34" charset="0"/>
            </a:endParaRPr>
          </a:p>
          <a:p>
            <a:pPr algn="just"/>
            <a:endParaRPr lang="pt-BR" dirty="0">
              <a:solidFill>
                <a:srgbClr val="FFC000"/>
              </a:solidFill>
              <a:latin typeface="Arial" panose="020B0604020202020204" pitchFamily="34" charset="0"/>
              <a:cs typeface="Arial" panose="020B0604020202020204" pitchFamily="34" charset="0"/>
            </a:endParaRPr>
          </a:p>
          <a:p>
            <a:pPr algn="just"/>
            <a:endParaRPr lang="pt-BR" dirty="0">
              <a:solidFill>
                <a:srgbClr val="FFC000"/>
              </a:solidFill>
              <a:latin typeface="Arial" panose="020B0604020202020204" pitchFamily="34" charset="0"/>
              <a:cs typeface="Arial" panose="020B0604020202020204" pitchFamily="34" charset="0"/>
            </a:endParaRPr>
          </a:p>
          <a:p>
            <a:pPr algn="ctr"/>
            <a:r>
              <a:rPr lang="pt-BR" sz="3100" dirty="0" smtClean="0">
                <a:solidFill>
                  <a:srgbClr val="FFC000"/>
                </a:solidFill>
                <a:latin typeface="Arial" panose="020B0604020202020204" pitchFamily="34" charset="0"/>
                <a:cs typeface="Arial" panose="020B0604020202020204" pitchFamily="34" charset="0"/>
              </a:rPr>
              <a:t>O </a:t>
            </a:r>
            <a:r>
              <a:rPr lang="pt-BR" sz="3100" dirty="0">
                <a:solidFill>
                  <a:srgbClr val="FFC000"/>
                </a:solidFill>
                <a:latin typeface="Arial" panose="020B0604020202020204" pitchFamily="34" charset="0"/>
                <a:cs typeface="Arial" panose="020B0604020202020204" pitchFamily="34" charset="0"/>
              </a:rPr>
              <a:t>que significa? EM integrado com EP?</a:t>
            </a:r>
          </a:p>
          <a:p>
            <a:pPr algn="just"/>
            <a:r>
              <a:rPr lang="pt-BR" dirty="0">
                <a:solidFill>
                  <a:srgbClr val="FFC000"/>
                </a:solidFill>
                <a:latin typeface="Arial" panose="020B0604020202020204" pitchFamily="34" charset="0"/>
                <a:cs typeface="Arial" panose="020B0604020202020204" pitchFamily="34" charset="0"/>
              </a:rPr>
              <a:t> </a:t>
            </a:r>
          </a:p>
          <a:p>
            <a:pPr marL="2782888" algn="just"/>
            <a:r>
              <a:rPr lang="pt-BR" sz="1900" i="1" dirty="0">
                <a:solidFill>
                  <a:srgbClr val="FFC000"/>
                </a:solidFill>
                <a:latin typeface="Arial" panose="020B0604020202020204" pitchFamily="34" charset="0"/>
                <a:cs typeface="Arial" panose="020B0604020202020204" pitchFamily="34" charset="0"/>
              </a:rPr>
              <a:t>Art. 23. A educação básica poderá organizar-se em séries anuais, períodos semestrais, ciclos, alternância regular de períodos de estudos, grupos não-seriados, com base na idade, na competência e em outros critérios, ou por forma diversa de organização, sempre que o interesse do processo de aprendizagem assim o recomendar</a:t>
            </a:r>
            <a:r>
              <a:rPr lang="pt-BR" sz="1900" i="1" dirty="0" smtClean="0">
                <a:solidFill>
                  <a:srgbClr val="FFC000"/>
                </a:solidFill>
                <a:latin typeface="Arial" panose="020B0604020202020204" pitchFamily="34" charset="0"/>
                <a:cs typeface="Arial" panose="020B0604020202020204" pitchFamily="34" charset="0"/>
              </a:rPr>
              <a:t>.</a:t>
            </a:r>
            <a:endParaRPr lang="pt-BR" sz="1900" dirty="0">
              <a:solidFill>
                <a:srgbClr val="FFC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3667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0" y="-99392"/>
            <a:ext cx="8964488" cy="6957392"/>
          </a:xfrm>
        </p:spPr>
        <p:txBody>
          <a:bodyPr>
            <a:normAutofit lnSpcReduction="10000"/>
          </a:bodyPr>
          <a:lstStyle/>
          <a:p>
            <a:pPr algn="just">
              <a:lnSpc>
                <a:spcPct val="150000"/>
              </a:lnSpc>
            </a:pPr>
            <a:r>
              <a:rPr lang="pt-BR" sz="2800" u="sng" dirty="0">
                <a:latin typeface="Arial" panose="020B0604020202020204" pitchFamily="34" charset="0"/>
                <a:cs typeface="Arial" panose="020B0604020202020204" pitchFamily="34" charset="0"/>
                <a:hlinkClick r:id="rId2"/>
              </a:rPr>
              <a:t>§ 8</a:t>
            </a:r>
            <a:r>
              <a:rPr lang="pt-BR" sz="2800" u="sng" baseline="30000" dirty="0">
                <a:latin typeface="Arial" panose="020B0604020202020204" pitchFamily="34" charset="0"/>
                <a:cs typeface="Arial" panose="020B0604020202020204" pitchFamily="34" charset="0"/>
                <a:hlinkClick r:id="rId2"/>
              </a:rPr>
              <a:t>o</a:t>
            </a:r>
            <a:r>
              <a:rPr lang="pt-BR" sz="2800" dirty="0">
                <a:latin typeface="Arial" panose="020B0604020202020204" pitchFamily="34" charset="0"/>
                <a:cs typeface="Arial" panose="020B0604020202020204" pitchFamily="34" charset="0"/>
              </a:rPr>
              <a:t>  A oferta de formação técnica e profissional a que se refere o inciso V do caput, realizada na </a:t>
            </a:r>
            <a:r>
              <a:rPr lang="pt-BR" sz="2800" b="1" dirty="0">
                <a:latin typeface="Arial" panose="020B0604020202020204" pitchFamily="34" charset="0"/>
                <a:cs typeface="Arial" panose="020B0604020202020204" pitchFamily="34" charset="0"/>
              </a:rPr>
              <a:t>própria instituição</a:t>
            </a:r>
            <a:r>
              <a:rPr lang="pt-BR" sz="2800" dirty="0">
                <a:latin typeface="Arial" panose="020B0604020202020204" pitchFamily="34" charset="0"/>
                <a:cs typeface="Arial" panose="020B0604020202020204" pitchFamily="34" charset="0"/>
              </a:rPr>
              <a:t> ou </a:t>
            </a:r>
            <a:r>
              <a:rPr lang="pt-BR" sz="2800" b="1" dirty="0">
                <a:latin typeface="Arial" panose="020B0604020202020204" pitchFamily="34" charset="0"/>
                <a:cs typeface="Arial" panose="020B0604020202020204" pitchFamily="34" charset="0"/>
              </a:rPr>
              <a:t>em parceria com outras instituições</a:t>
            </a:r>
            <a:r>
              <a:rPr lang="pt-BR" sz="2800" dirty="0">
                <a:latin typeface="Arial" panose="020B0604020202020204" pitchFamily="34" charset="0"/>
                <a:cs typeface="Arial" panose="020B0604020202020204" pitchFamily="34" charset="0"/>
              </a:rPr>
              <a:t>, deverá ser </a:t>
            </a:r>
            <a:r>
              <a:rPr lang="pt-BR" sz="2800" dirty="0">
                <a:solidFill>
                  <a:srgbClr val="FF5B5B"/>
                </a:solidFill>
                <a:latin typeface="Arial" panose="020B0604020202020204" pitchFamily="34" charset="0"/>
                <a:cs typeface="Arial" panose="020B0604020202020204" pitchFamily="34" charset="0"/>
              </a:rPr>
              <a:t>aprovada previamente </a:t>
            </a:r>
            <a:r>
              <a:rPr lang="pt-BR" sz="2800" dirty="0">
                <a:latin typeface="Arial" panose="020B0604020202020204" pitchFamily="34" charset="0"/>
                <a:cs typeface="Arial" panose="020B0604020202020204" pitchFamily="34" charset="0"/>
              </a:rPr>
              <a:t>pelo Conselho Estadual de Educação, homologada pelo Secretário Estadual de Educação e certificada pelos sistemas de ensino. </a:t>
            </a:r>
          </a:p>
          <a:p>
            <a:endParaRPr lang="pt-BR" dirty="0" smtClean="0"/>
          </a:p>
          <a:p>
            <a:endParaRPr lang="pt-BR" dirty="0"/>
          </a:p>
          <a:p>
            <a:pPr marL="1254125" algn="just"/>
            <a:r>
              <a:rPr lang="pt-BR" sz="2400" dirty="0" smtClean="0">
                <a:solidFill>
                  <a:srgbClr val="FFC000"/>
                </a:solidFill>
                <a:latin typeface="Arial" panose="020B0604020202020204" pitchFamily="34" charset="0"/>
                <a:cs typeface="Arial" panose="020B0604020202020204" pitchFamily="34" charset="0"/>
              </a:rPr>
              <a:t>O </a:t>
            </a:r>
            <a:r>
              <a:rPr lang="pt-BR" sz="2400" dirty="0">
                <a:solidFill>
                  <a:srgbClr val="FFC000"/>
                </a:solidFill>
                <a:latin typeface="Arial" panose="020B0604020202020204" pitchFamily="34" charset="0"/>
                <a:cs typeface="Arial" panose="020B0604020202020204" pitchFamily="34" charset="0"/>
              </a:rPr>
              <a:t>que significa aprovada previamente pelo Conselho Estadual de Educação, homologada pelo Secretário Estadual de Educação e certificada pelos sistemas de ensino?</a:t>
            </a:r>
          </a:p>
          <a:p>
            <a:endParaRPr lang="pt-BR" dirty="0"/>
          </a:p>
        </p:txBody>
      </p:sp>
    </p:spTree>
    <p:extLst>
      <p:ext uri="{BB962C8B-B14F-4D97-AF65-F5344CB8AC3E}">
        <p14:creationId xmlns:p14="http://schemas.microsoft.com/office/powerpoint/2010/main" val="1934128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79512" y="332656"/>
            <a:ext cx="8964488" cy="6525344"/>
          </a:xfrm>
        </p:spPr>
        <p:txBody>
          <a:bodyPr>
            <a:normAutofit fontScale="92500" lnSpcReduction="20000"/>
          </a:bodyPr>
          <a:lstStyle/>
          <a:p>
            <a:pPr algn="just"/>
            <a:r>
              <a:rPr lang="pt-BR" u="sng" dirty="0">
                <a:latin typeface="Arial" panose="020B0604020202020204" pitchFamily="34" charset="0"/>
                <a:cs typeface="Arial" panose="020B0604020202020204" pitchFamily="34" charset="0"/>
                <a:hlinkClick r:id="rId2"/>
              </a:rPr>
              <a:t>§ 11.</a:t>
            </a:r>
            <a:r>
              <a:rPr lang="pt-BR" dirty="0">
                <a:latin typeface="Arial" panose="020B0604020202020204" pitchFamily="34" charset="0"/>
                <a:cs typeface="Arial" panose="020B0604020202020204" pitchFamily="34" charset="0"/>
              </a:rPr>
              <a:t>  Para efeito de cumprimento das </a:t>
            </a:r>
            <a:r>
              <a:rPr lang="pt-BR" dirty="0">
                <a:solidFill>
                  <a:srgbClr val="FF5B5B"/>
                </a:solidFill>
                <a:latin typeface="Arial" panose="020B0604020202020204" pitchFamily="34" charset="0"/>
                <a:cs typeface="Arial" panose="020B0604020202020204" pitchFamily="34" charset="0"/>
              </a:rPr>
              <a:t>exigências curriculares do ensino médio</a:t>
            </a:r>
            <a:r>
              <a:rPr lang="pt-BR" dirty="0">
                <a:latin typeface="Arial" panose="020B0604020202020204" pitchFamily="34" charset="0"/>
                <a:cs typeface="Arial" panose="020B0604020202020204" pitchFamily="34" charset="0"/>
              </a:rPr>
              <a:t>, os sistemas de ensino poderão reconhecer competências e </a:t>
            </a:r>
            <a:r>
              <a:rPr lang="pt-BR" b="1" dirty="0">
                <a:solidFill>
                  <a:srgbClr val="FF5B5B"/>
                </a:solidFill>
                <a:latin typeface="Arial" panose="020B0604020202020204" pitchFamily="34" charset="0"/>
                <a:cs typeface="Arial" panose="020B0604020202020204" pitchFamily="34" charset="0"/>
              </a:rPr>
              <a:t>firmar convênios com instituições de educação a distância</a:t>
            </a:r>
            <a:r>
              <a:rPr lang="pt-BR" b="1" dirty="0">
                <a:latin typeface="Arial" panose="020B0604020202020204" pitchFamily="34" charset="0"/>
                <a:cs typeface="Arial" panose="020B0604020202020204" pitchFamily="34" charset="0"/>
              </a:rPr>
              <a:t> com notório reconhecimento</a:t>
            </a:r>
            <a:r>
              <a:rPr lang="pt-BR" dirty="0">
                <a:latin typeface="Arial" panose="020B0604020202020204" pitchFamily="34" charset="0"/>
                <a:cs typeface="Arial" panose="020B0604020202020204" pitchFamily="34" charset="0"/>
              </a:rPr>
              <a:t>, mediante as seguintes formas de comprovação:  </a:t>
            </a:r>
          </a:p>
          <a:p>
            <a:pPr indent="534988" algn="just">
              <a:spcBef>
                <a:spcPts val="1200"/>
              </a:spcBef>
            </a:pPr>
            <a:r>
              <a:rPr lang="pt-BR" sz="2200" u="sng" dirty="0">
                <a:latin typeface="Arial" panose="020B0604020202020204" pitchFamily="34" charset="0"/>
                <a:cs typeface="Arial" panose="020B0604020202020204" pitchFamily="34" charset="0"/>
                <a:hlinkClick r:id="rId3"/>
              </a:rPr>
              <a:t>I -</a:t>
            </a:r>
            <a:r>
              <a:rPr lang="pt-BR" dirty="0">
                <a:latin typeface="Arial" panose="020B0604020202020204" pitchFamily="34" charset="0"/>
                <a:cs typeface="Arial" panose="020B0604020202020204" pitchFamily="34" charset="0"/>
              </a:rPr>
              <a:t> </a:t>
            </a:r>
            <a:r>
              <a:rPr lang="pt-BR" sz="2200" dirty="0">
                <a:latin typeface="Arial" panose="020B0604020202020204" pitchFamily="34" charset="0"/>
                <a:cs typeface="Arial" panose="020B0604020202020204" pitchFamily="34" charset="0"/>
              </a:rPr>
              <a:t>demonstração</a:t>
            </a:r>
            <a:r>
              <a:rPr lang="pt-BR" dirty="0">
                <a:latin typeface="Arial" panose="020B0604020202020204" pitchFamily="34" charset="0"/>
                <a:cs typeface="Arial" panose="020B0604020202020204" pitchFamily="34" charset="0"/>
              </a:rPr>
              <a:t> prática; </a:t>
            </a:r>
          </a:p>
          <a:p>
            <a:pPr marL="534988" algn="just"/>
            <a:r>
              <a:rPr lang="pt-BR" sz="2200" u="sng" dirty="0">
                <a:latin typeface="Arial" panose="020B0604020202020204" pitchFamily="34" charset="0"/>
                <a:cs typeface="Arial" panose="020B0604020202020204" pitchFamily="34" charset="0"/>
                <a:hlinkClick r:id="rId4"/>
              </a:rPr>
              <a:t>II -</a:t>
            </a:r>
            <a:r>
              <a:rPr lang="pt-BR" sz="2200" dirty="0">
                <a:latin typeface="Arial" panose="020B0604020202020204" pitchFamily="34" charset="0"/>
                <a:cs typeface="Arial" panose="020B0604020202020204" pitchFamily="34" charset="0"/>
              </a:rPr>
              <a:t> experiência de trabalho supervisionado ou outra experiência adquirida fora do ambiente escolar; </a:t>
            </a:r>
          </a:p>
          <a:p>
            <a:pPr marL="534988" algn="just"/>
            <a:r>
              <a:rPr lang="pt-BR" sz="2200" dirty="0">
                <a:latin typeface="Arial" panose="020B0604020202020204" pitchFamily="34" charset="0"/>
                <a:cs typeface="Arial" panose="020B0604020202020204" pitchFamily="34" charset="0"/>
              </a:rPr>
              <a:t>III - atividades de educação técnica oferecidas em outras instituições de ensino credenciadas; </a:t>
            </a:r>
          </a:p>
          <a:p>
            <a:pPr marL="534988" algn="just"/>
            <a:r>
              <a:rPr lang="pt-BR" sz="2200" dirty="0">
                <a:latin typeface="Arial" panose="020B0604020202020204" pitchFamily="34" charset="0"/>
                <a:cs typeface="Arial" panose="020B0604020202020204" pitchFamily="34" charset="0"/>
              </a:rPr>
              <a:t>IV - cursos oferecidos por centros ou programas ocupacionais; </a:t>
            </a:r>
          </a:p>
          <a:p>
            <a:pPr marL="534988" algn="just"/>
            <a:r>
              <a:rPr lang="pt-BR" sz="2200" dirty="0">
                <a:latin typeface="Arial" panose="020B0604020202020204" pitchFamily="34" charset="0"/>
                <a:cs typeface="Arial" panose="020B0604020202020204" pitchFamily="34" charset="0"/>
              </a:rPr>
              <a:t>V - estudos realizados em instituições de ensino nacionais ou estrangeiras; </a:t>
            </a:r>
          </a:p>
          <a:p>
            <a:pPr marL="534988" algn="just"/>
            <a:r>
              <a:rPr lang="pt-BR" sz="2200" dirty="0">
                <a:latin typeface="Arial" panose="020B0604020202020204" pitchFamily="34" charset="0"/>
                <a:cs typeface="Arial" panose="020B0604020202020204" pitchFamily="34" charset="0"/>
              </a:rPr>
              <a:t>VI - cursos realizados por meio de educação a distância ou educação presencial mediada por tecnologias.  </a:t>
            </a:r>
          </a:p>
          <a:p>
            <a:pPr algn="just"/>
            <a:endParaRPr lang="pt-BR" dirty="0" smtClean="0">
              <a:latin typeface="Arial" panose="020B0604020202020204" pitchFamily="34" charset="0"/>
              <a:cs typeface="Arial" panose="020B0604020202020204" pitchFamily="34" charset="0"/>
            </a:endParaRPr>
          </a:p>
          <a:p>
            <a:pPr algn="ctr"/>
            <a:r>
              <a:rPr lang="pt-BR" dirty="0" smtClean="0">
                <a:solidFill>
                  <a:srgbClr val="FFC000"/>
                </a:solidFill>
                <a:latin typeface="Arial" panose="020B0604020202020204" pitchFamily="34" charset="0"/>
                <a:cs typeface="Arial" panose="020B0604020202020204" pitchFamily="34" charset="0"/>
              </a:rPr>
              <a:t>Enigmático</a:t>
            </a:r>
            <a:r>
              <a:rPr lang="pt-BR" dirty="0">
                <a:solidFill>
                  <a:srgbClr val="FFC000"/>
                </a:solidFill>
                <a:latin typeface="Arial" panose="020B0604020202020204" pitchFamily="34" charset="0"/>
                <a:cs typeface="Arial" panose="020B0604020202020204" pitchFamily="34" charset="0"/>
              </a:rPr>
              <a:t>, pois são 2 coisas distintas:</a:t>
            </a:r>
          </a:p>
          <a:p>
            <a:pPr algn="ctr"/>
            <a:r>
              <a:rPr lang="pt-BR" dirty="0">
                <a:solidFill>
                  <a:srgbClr val="FFC000"/>
                </a:solidFill>
                <a:latin typeface="Arial" panose="020B0604020202020204" pitchFamily="34" charset="0"/>
                <a:cs typeface="Arial" panose="020B0604020202020204" pitchFamily="34" charset="0"/>
              </a:rPr>
              <a:t>- reconhecimento de competências para certificação</a:t>
            </a:r>
          </a:p>
          <a:p>
            <a:pPr algn="ctr"/>
            <a:r>
              <a:rPr lang="pt-BR" dirty="0">
                <a:solidFill>
                  <a:srgbClr val="FFC000"/>
                </a:solidFill>
                <a:latin typeface="Arial" panose="020B0604020202020204" pitchFamily="34" charset="0"/>
                <a:cs typeface="Arial" panose="020B0604020202020204" pitchFamily="34" charset="0"/>
              </a:rPr>
              <a:t>- EaD mediante convênios.</a:t>
            </a:r>
          </a:p>
          <a:p>
            <a:pPr algn="ctr"/>
            <a:r>
              <a:rPr lang="pt-BR" dirty="0">
                <a:solidFill>
                  <a:srgbClr val="FFC000"/>
                </a:solidFill>
                <a:latin typeface="Arial" panose="020B0604020202020204" pitchFamily="34" charset="0"/>
                <a:cs typeface="Arial" panose="020B0604020202020204" pitchFamily="34" charset="0"/>
              </a:rPr>
              <a:t>       E EaD pela própria instituição ou rede?</a:t>
            </a:r>
          </a:p>
          <a:p>
            <a:pPr algn="just"/>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2613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23528" y="116632"/>
            <a:ext cx="8748464" cy="676672"/>
          </a:xfrm>
        </p:spPr>
        <p:txBody>
          <a:bodyPr>
            <a:normAutofit/>
          </a:bodyPr>
          <a:lstStyle/>
          <a:p>
            <a:r>
              <a:rPr lang="pt-BR" sz="4400" dirty="0">
                <a:solidFill>
                  <a:srgbClr val="C00000"/>
                </a:solidFill>
                <a:effectLst/>
                <a:latin typeface="Arial" panose="020B0604020202020204" pitchFamily="34" charset="0"/>
                <a:cs typeface="Arial" panose="020B0604020202020204" pitchFamily="34" charset="0"/>
              </a:rPr>
              <a:t>PROFISSIONAIS DA </a:t>
            </a:r>
            <a:r>
              <a:rPr lang="pt-BR" sz="4400" dirty="0" smtClean="0">
                <a:solidFill>
                  <a:srgbClr val="C00000"/>
                </a:solidFill>
                <a:effectLst/>
                <a:latin typeface="Arial" panose="020B0604020202020204" pitchFamily="34" charset="0"/>
                <a:cs typeface="Arial" panose="020B0604020202020204" pitchFamily="34" charset="0"/>
              </a:rPr>
              <a:t>EDUCAÇÃO</a:t>
            </a:r>
            <a:endParaRPr lang="pt-BR" dirty="0"/>
          </a:p>
        </p:txBody>
      </p:sp>
      <p:sp>
        <p:nvSpPr>
          <p:cNvPr id="3" name="Subtítulo 2"/>
          <p:cNvSpPr>
            <a:spLocks noGrp="1"/>
          </p:cNvSpPr>
          <p:nvPr>
            <p:ph type="subTitle" idx="1"/>
          </p:nvPr>
        </p:nvSpPr>
        <p:spPr>
          <a:xfrm>
            <a:off x="0" y="908720"/>
            <a:ext cx="9144000" cy="5832648"/>
          </a:xfrm>
        </p:spPr>
        <p:txBody>
          <a:bodyPr>
            <a:normAutofit/>
          </a:bodyPr>
          <a:lstStyle/>
          <a:p>
            <a:pPr algn="just"/>
            <a:r>
              <a:rPr lang="pt-BR" b="1" u="sng" dirty="0">
                <a:latin typeface="Arial" panose="020B0604020202020204" pitchFamily="34" charset="0"/>
                <a:cs typeface="Arial" panose="020B0604020202020204" pitchFamily="34" charset="0"/>
              </a:rPr>
              <a:t>Art. 61</a:t>
            </a:r>
            <a:r>
              <a:rPr lang="pt-BR" dirty="0">
                <a:latin typeface="Arial" panose="020B0604020202020204" pitchFamily="34" charset="0"/>
                <a:cs typeface="Arial" panose="020B0604020202020204" pitchFamily="34" charset="0"/>
              </a:rPr>
              <a:t>. Consideram-se profissionais da educação escolar básica os que, nela estando em efetivo exercício e tendo sido formados em cursos reconhecidos, são: </a:t>
            </a:r>
          </a:p>
          <a:p>
            <a:pPr algn="just"/>
            <a:r>
              <a:rPr lang="pt-BR" dirty="0">
                <a:latin typeface="Arial" panose="020B0604020202020204" pitchFamily="34" charset="0"/>
                <a:cs typeface="Arial" panose="020B0604020202020204" pitchFamily="34" charset="0"/>
              </a:rPr>
              <a:t> </a:t>
            </a:r>
          </a:p>
          <a:p>
            <a:pPr algn="just"/>
            <a:r>
              <a:rPr lang="pt-BR" sz="2800" u="sng" dirty="0">
                <a:latin typeface="Arial" panose="020B0604020202020204" pitchFamily="34" charset="0"/>
                <a:cs typeface="Arial" panose="020B0604020202020204" pitchFamily="34" charset="0"/>
                <a:hlinkClick r:id="rId2"/>
              </a:rPr>
              <a:t>IV</a:t>
            </a:r>
            <a:r>
              <a:rPr lang="pt-BR" sz="2800" dirty="0">
                <a:latin typeface="Arial" panose="020B0604020202020204" pitchFamily="34" charset="0"/>
                <a:cs typeface="Arial" panose="020B0604020202020204" pitchFamily="34" charset="0"/>
              </a:rPr>
              <a:t> - </a:t>
            </a:r>
            <a:r>
              <a:rPr lang="pt-BR" sz="2800" b="1" dirty="0">
                <a:solidFill>
                  <a:srgbClr val="FF5B5B"/>
                </a:solidFill>
                <a:latin typeface="Arial" panose="020B0604020202020204" pitchFamily="34" charset="0"/>
                <a:cs typeface="Arial" panose="020B0604020202020204" pitchFamily="34" charset="0"/>
              </a:rPr>
              <a:t>profissionais com notório saber</a:t>
            </a:r>
            <a:r>
              <a:rPr lang="pt-BR" sz="2800" dirty="0">
                <a:solidFill>
                  <a:srgbClr val="FF5B5B"/>
                </a:solidFill>
                <a:latin typeface="Arial" panose="020B0604020202020204" pitchFamily="34" charset="0"/>
                <a:cs typeface="Arial" panose="020B0604020202020204" pitchFamily="34" charset="0"/>
              </a:rPr>
              <a:t> </a:t>
            </a:r>
            <a:r>
              <a:rPr lang="pt-BR" sz="2800" dirty="0">
                <a:latin typeface="Arial" panose="020B0604020202020204" pitchFamily="34" charset="0"/>
                <a:cs typeface="Arial" panose="020B0604020202020204" pitchFamily="34" charset="0"/>
              </a:rPr>
              <a:t>reconhecido pelos respectivos sistemas de ensino, para ministrar conteúdos de áreas afins à sua formação ou experiência profissional, atestados por titulação específica ou prática de ensino em unidades educacionais da rede pública ou privada ou das corporações privadas em que tenham atuado, exclusivamente para atender ao inciso V do caput do art. 36;</a:t>
            </a:r>
            <a:r>
              <a:rPr lang="pt-BR" dirty="0">
                <a:latin typeface="Arial" panose="020B0604020202020204" pitchFamily="34" charset="0"/>
                <a:cs typeface="Arial" panose="020B0604020202020204" pitchFamily="34" charset="0"/>
              </a:rPr>
              <a:t> </a:t>
            </a:r>
          </a:p>
          <a:p>
            <a:pPr algn="just"/>
            <a:r>
              <a:rPr lang="pt-BR" dirty="0">
                <a:latin typeface="Arial" panose="020B0604020202020204" pitchFamily="34" charset="0"/>
                <a:cs typeface="Arial" panose="020B0604020202020204" pitchFamily="34" charset="0"/>
              </a:rPr>
              <a:t> </a:t>
            </a:r>
          </a:p>
          <a:p>
            <a:pPr algn="just"/>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6559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476672"/>
            <a:ext cx="8964488" cy="2219672"/>
          </a:xfrm>
        </p:spPr>
        <p:txBody>
          <a:bodyPr>
            <a:normAutofit/>
          </a:bodyPr>
          <a:lstStyle/>
          <a:p>
            <a:pPr algn="just"/>
            <a:r>
              <a:rPr lang="pt-BR" sz="3200" u="sng" dirty="0">
                <a:latin typeface="Arial" panose="020B0604020202020204" pitchFamily="34" charset="0"/>
                <a:cs typeface="Arial" panose="020B0604020202020204" pitchFamily="34" charset="0"/>
              </a:rPr>
              <a:t>V -</a:t>
            </a:r>
            <a:r>
              <a:rPr lang="pt-BR" sz="3200" dirty="0">
                <a:latin typeface="Arial" panose="020B0604020202020204" pitchFamily="34" charset="0"/>
                <a:cs typeface="Arial" panose="020B0604020202020204" pitchFamily="34" charset="0"/>
              </a:rPr>
              <a:t> </a:t>
            </a:r>
            <a:r>
              <a:rPr lang="pt-BR" sz="3200" dirty="0">
                <a:solidFill>
                  <a:schemeClr val="tx1"/>
                </a:solidFill>
                <a:latin typeface="Arial" panose="020B0604020202020204" pitchFamily="34" charset="0"/>
                <a:cs typeface="Arial" panose="020B0604020202020204" pitchFamily="34" charset="0"/>
              </a:rPr>
              <a:t>profissionais graduados que tenham feito </a:t>
            </a:r>
            <a:r>
              <a:rPr lang="pt-BR" sz="3200" dirty="0">
                <a:solidFill>
                  <a:srgbClr val="FF5B5B"/>
                </a:solidFill>
                <a:latin typeface="Arial" panose="020B0604020202020204" pitchFamily="34" charset="0"/>
                <a:cs typeface="Arial" panose="020B0604020202020204" pitchFamily="34" charset="0"/>
              </a:rPr>
              <a:t>complementação pedagógica</a:t>
            </a:r>
            <a:r>
              <a:rPr lang="pt-BR" sz="3200" dirty="0">
                <a:solidFill>
                  <a:schemeClr val="tx1"/>
                </a:solidFill>
                <a:latin typeface="Arial" panose="020B0604020202020204" pitchFamily="34" charset="0"/>
                <a:cs typeface="Arial" panose="020B0604020202020204" pitchFamily="34" charset="0"/>
              </a:rPr>
              <a:t>, conforme disposto pelo Conselho Nacional de Educação</a:t>
            </a:r>
            <a:r>
              <a:rPr lang="pt-BR" sz="3200" dirty="0">
                <a:latin typeface="Arial" panose="020B0604020202020204" pitchFamily="34" charset="0"/>
                <a:cs typeface="Arial" panose="020B0604020202020204" pitchFamily="34" charset="0"/>
              </a:rPr>
              <a:t>.</a:t>
            </a:r>
            <a:r>
              <a:rPr lang="pt-BR" sz="2800" dirty="0">
                <a:latin typeface="Arial" panose="020B0604020202020204" pitchFamily="34" charset="0"/>
                <a:cs typeface="Arial" panose="020B0604020202020204" pitchFamily="34" charset="0"/>
              </a:rPr>
              <a:t> </a:t>
            </a:r>
          </a:p>
        </p:txBody>
      </p:sp>
      <p:sp>
        <p:nvSpPr>
          <p:cNvPr id="3" name="Subtítulo 2"/>
          <p:cNvSpPr>
            <a:spLocks noGrp="1"/>
          </p:cNvSpPr>
          <p:nvPr>
            <p:ph type="subTitle" idx="1"/>
          </p:nvPr>
        </p:nvSpPr>
        <p:spPr>
          <a:xfrm>
            <a:off x="1187257" y="3573016"/>
            <a:ext cx="7956743" cy="3284984"/>
          </a:xfrm>
        </p:spPr>
        <p:txBody>
          <a:bodyPr>
            <a:noAutofit/>
          </a:bodyPr>
          <a:lstStyle/>
          <a:p>
            <a:pPr marL="627063" indent="-274638" algn="just"/>
            <a:r>
              <a:rPr lang="pt-BR" sz="2400" dirty="0" smtClean="0">
                <a:solidFill>
                  <a:srgbClr val="FFC000"/>
                </a:solidFill>
                <a:latin typeface="Arial" panose="020B0604020202020204" pitchFamily="34" charset="0"/>
                <a:cs typeface="Arial" panose="020B0604020202020204" pitchFamily="34" charset="0"/>
              </a:rPr>
              <a:t>- Havia </a:t>
            </a:r>
            <a:r>
              <a:rPr lang="pt-BR" sz="2400" dirty="0">
                <a:solidFill>
                  <a:srgbClr val="FFC000"/>
                </a:solidFill>
                <a:latin typeface="Arial" panose="020B0604020202020204" pitchFamily="34" charset="0"/>
                <a:cs typeface="Arial" panose="020B0604020202020204" pitchFamily="34" charset="0"/>
              </a:rPr>
              <a:t>a </a:t>
            </a:r>
            <a:r>
              <a:rPr lang="pt-BR" sz="2400" b="1" dirty="0">
                <a:solidFill>
                  <a:srgbClr val="FFC000"/>
                </a:solidFill>
                <a:latin typeface="Arial" panose="020B0604020202020204" pitchFamily="34" charset="0"/>
                <a:cs typeface="Arial" panose="020B0604020202020204" pitchFamily="34" charset="0"/>
              </a:rPr>
              <a:t>Resolução nº 2/1997</a:t>
            </a:r>
            <a:r>
              <a:rPr lang="pt-BR" sz="2400" dirty="0">
                <a:solidFill>
                  <a:srgbClr val="FFC000"/>
                </a:solidFill>
                <a:latin typeface="Arial" panose="020B0604020202020204" pitchFamily="34" charset="0"/>
                <a:cs typeface="Arial" panose="020B0604020202020204" pitchFamily="34" charset="0"/>
              </a:rPr>
              <a:t>, que dispunha sobre os programas especiais de formação pedagógica de docentes para as disciplinas do currículo do ensino fundamental, do ensino médio e da </a:t>
            </a:r>
            <a:r>
              <a:rPr lang="pt-BR" sz="2400" b="1" dirty="0">
                <a:solidFill>
                  <a:srgbClr val="FFC000"/>
                </a:solidFill>
                <a:latin typeface="Arial" panose="020B0604020202020204" pitchFamily="34" charset="0"/>
                <a:cs typeface="Arial" panose="020B0604020202020204" pitchFamily="34" charset="0"/>
              </a:rPr>
              <a:t>educação profissional em nível médio</a:t>
            </a:r>
            <a:r>
              <a:rPr lang="pt-BR" sz="2400" dirty="0">
                <a:solidFill>
                  <a:srgbClr val="FFC000"/>
                </a:solidFill>
                <a:latin typeface="Arial" panose="020B0604020202020204" pitchFamily="34" charset="0"/>
                <a:cs typeface="Arial" panose="020B0604020202020204" pitchFamily="34" charset="0"/>
              </a:rPr>
              <a:t>. </a:t>
            </a:r>
          </a:p>
          <a:p>
            <a:pPr marL="627063" indent="-274638" algn="just">
              <a:spcBef>
                <a:spcPts val="1200"/>
              </a:spcBef>
            </a:pPr>
            <a:r>
              <a:rPr lang="pt-BR" sz="2400" dirty="0">
                <a:solidFill>
                  <a:srgbClr val="FFC000"/>
                </a:solidFill>
                <a:latin typeface="Arial" panose="020B0604020202020204" pitchFamily="34" charset="0"/>
                <a:cs typeface="Arial" panose="020B0604020202020204" pitchFamily="34" charset="0"/>
              </a:rPr>
              <a:t> </a:t>
            </a:r>
            <a:r>
              <a:rPr lang="pt-BR" sz="2400" dirty="0" smtClean="0">
                <a:solidFill>
                  <a:srgbClr val="FFC000"/>
                </a:solidFill>
                <a:latin typeface="Arial" panose="020B0604020202020204" pitchFamily="34" charset="0"/>
                <a:cs typeface="Arial" panose="020B0604020202020204" pitchFamily="34" charset="0"/>
              </a:rPr>
              <a:t>- </a:t>
            </a:r>
            <a:r>
              <a:rPr lang="pt-BR" sz="2400" dirty="0">
                <a:solidFill>
                  <a:srgbClr val="FFC000"/>
                </a:solidFill>
                <a:latin typeface="Arial" panose="020B0604020202020204" pitchFamily="34" charset="0"/>
                <a:cs typeface="Arial" panose="020B0604020202020204" pitchFamily="34" charset="0"/>
              </a:rPr>
              <a:t>Foi revogada pela </a:t>
            </a:r>
            <a:r>
              <a:rPr lang="pt-BR" sz="2400" b="1" dirty="0">
                <a:solidFill>
                  <a:srgbClr val="FFC000"/>
                </a:solidFill>
                <a:latin typeface="Arial" panose="020B0604020202020204" pitchFamily="34" charset="0"/>
                <a:cs typeface="Arial" panose="020B0604020202020204" pitchFamily="34" charset="0"/>
              </a:rPr>
              <a:t>Resolução nº 2/2015</a:t>
            </a:r>
            <a:r>
              <a:rPr lang="pt-BR" sz="2400" dirty="0">
                <a:solidFill>
                  <a:srgbClr val="FFC000"/>
                </a:solidFill>
                <a:latin typeface="Arial" panose="020B0604020202020204" pitchFamily="34" charset="0"/>
                <a:cs typeface="Arial" panose="020B0604020202020204" pitchFamily="34" charset="0"/>
              </a:rPr>
              <a:t>, que ignorou da </a:t>
            </a:r>
            <a:r>
              <a:rPr lang="pt-BR" sz="2400" b="1" dirty="0">
                <a:solidFill>
                  <a:srgbClr val="FFC000"/>
                </a:solidFill>
                <a:latin typeface="Arial" panose="020B0604020202020204" pitchFamily="34" charset="0"/>
                <a:cs typeface="Arial" panose="020B0604020202020204" pitchFamily="34" charset="0"/>
              </a:rPr>
              <a:t>educação profissional em nível médio</a:t>
            </a:r>
            <a:r>
              <a:rPr lang="pt-BR" sz="2400" dirty="0" smtClean="0">
                <a:solidFill>
                  <a:srgbClr val="FFC000"/>
                </a:solidFill>
                <a:latin typeface="Arial" panose="020B0604020202020204" pitchFamily="34" charset="0"/>
                <a:cs typeface="Arial" panose="020B0604020202020204" pitchFamily="34" charset="0"/>
              </a:rPr>
              <a:t>, </a:t>
            </a:r>
            <a:r>
              <a:rPr lang="pt-BR" sz="2400" dirty="0">
                <a:solidFill>
                  <a:srgbClr val="FFC000"/>
                </a:solidFill>
                <a:latin typeface="Arial" panose="020B0604020202020204" pitchFamily="34" charset="0"/>
                <a:cs typeface="Arial" panose="020B0604020202020204" pitchFamily="34" charset="0"/>
              </a:rPr>
              <a:t>agora restabelecida por lei, porém sem regulamentação.</a:t>
            </a:r>
          </a:p>
          <a:p>
            <a:pPr algn="just"/>
            <a:endParaRPr lang="pt-BR" sz="2000" dirty="0">
              <a:solidFill>
                <a:srgbClr val="FFC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4515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635896" y="188640"/>
            <a:ext cx="1148752" cy="635496"/>
          </a:xfrm>
        </p:spPr>
        <p:txBody>
          <a:bodyPr/>
          <a:lstStyle/>
          <a:p>
            <a:r>
              <a:rPr lang="pt-BR" sz="3600" dirty="0" smtClean="0">
                <a:solidFill>
                  <a:srgbClr val="C00000"/>
                </a:solidFill>
                <a:latin typeface="Arial" panose="020B0604020202020204" pitchFamily="34" charset="0"/>
                <a:cs typeface="Arial" panose="020B0604020202020204" pitchFamily="34" charset="0"/>
              </a:rPr>
              <a:t>CLT</a:t>
            </a:r>
            <a:endParaRPr lang="pt-BR" dirty="0">
              <a:solidFill>
                <a:srgbClr val="C00000"/>
              </a:solidFill>
            </a:endParaRPr>
          </a:p>
        </p:txBody>
      </p:sp>
      <p:sp>
        <p:nvSpPr>
          <p:cNvPr id="3" name="Subtítulo 2"/>
          <p:cNvSpPr>
            <a:spLocks noGrp="1"/>
          </p:cNvSpPr>
          <p:nvPr>
            <p:ph type="subTitle" idx="1"/>
          </p:nvPr>
        </p:nvSpPr>
        <p:spPr>
          <a:xfrm>
            <a:off x="533400" y="1844824"/>
            <a:ext cx="7854696" cy="4824536"/>
          </a:xfrm>
        </p:spPr>
        <p:txBody>
          <a:bodyPr>
            <a:normAutofit/>
          </a:bodyPr>
          <a:lstStyle/>
          <a:p>
            <a:pPr algn="just"/>
            <a:r>
              <a:rPr lang="pt-BR" sz="3200" dirty="0" smtClean="0">
                <a:latin typeface="Arial" panose="020B0604020202020204" pitchFamily="34" charset="0"/>
                <a:cs typeface="Arial" panose="020B0604020202020204" pitchFamily="34" charset="0"/>
              </a:rPr>
              <a:t>“</a:t>
            </a:r>
            <a:r>
              <a:rPr lang="pt-BR" sz="3200" u="sng" dirty="0">
                <a:latin typeface="Arial" panose="020B0604020202020204" pitchFamily="34" charset="0"/>
                <a:cs typeface="Arial" panose="020B0604020202020204" pitchFamily="34" charset="0"/>
                <a:hlinkClick r:id="rId2"/>
              </a:rPr>
              <a:t>Art. 318</a:t>
            </a:r>
            <a:r>
              <a:rPr lang="pt-BR" sz="3200" u="sng" dirty="0">
                <a:latin typeface="Arial" panose="020B0604020202020204" pitchFamily="34" charset="0"/>
                <a:cs typeface="Arial" panose="020B0604020202020204" pitchFamily="34" charset="0"/>
              </a:rPr>
              <a:t> da CLT.</a:t>
            </a:r>
            <a:r>
              <a:rPr lang="pt-BR" sz="3200" dirty="0">
                <a:latin typeface="Arial" panose="020B0604020202020204" pitchFamily="34" charset="0"/>
                <a:cs typeface="Arial" panose="020B0604020202020204" pitchFamily="34" charset="0"/>
              </a:rPr>
              <a:t>  </a:t>
            </a:r>
            <a:r>
              <a:rPr lang="pt-BR" sz="3200" b="1" dirty="0">
                <a:latin typeface="Arial" panose="020B0604020202020204" pitchFamily="34" charset="0"/>
                <a:cs typeface="Arial" panose="020B0604020202020204" pitchFamily="34" charset="0"/>
              </a:rPr>
              <a:t>O professor poderá lecionar em um mesmo estabelecimento por mais de um turno, desde que não ultrapasse a jornada de trabalho semanal estabelecida legalmente, assegurado e não computado o intervalo para refeição.”</a:t>
            </a:r>
            <a:r>
              <a:rPr lang="pt-BR" sz="3200" dirty="0">
                <a:latin typeface="Arial" panose="020B0604020202020204" pitchFamily="34" charset="0"/>
                <a:cs typeface="Arial" panose="020B0604020202020204" pitchFamily="34" charset="0"/>
              </a:rPr>
              <a:t> (NR)</a:t>
            </a:r>
            <a:r>
              <a:rPr lang="pt-BR" sz="3500" dirty="0">
                <a:latin typeface="Arial" panose="020B0604020202020204" pitchFamily="34" charset="0"/>
                <a:cs typeface="Arial" panose="020B0604020202020204" pitchFamily="34" charset="0"/>
              </a:rPr>
              <a:t> </a:t>
            </a:r>
          </a:p>
          <a:p>
            <a:endParaRPr lang="pt-BR" dirty="0"/>
          </a:p>
        </p:txBody>
      </p:sp>
    </p:spTree>
    <p:extLst>
      <p:ext uri="{BB962C8B-B14F-4D97-AF65-F5344CB8AC3E}">
        <p14:creationId xmlns:p14="http://schemas.microsoft.com/office/powerpoint/2010/main" val="15967894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115616" y="4797152"/>
            <a:ext cx="7854696" cy="1752600"/>
          </a:xfrm>
        </p:spPr>
        <p:txBody>
          <a:bodyPr/>
          <a:lstStyle/>
          <a:p>
            <a:r>
              <a:rPr lang="pt-BR" dirty="0" smtClean="0">
                <a:latin typeface="Arial" panose="020B0604020202020204" pitchFamily="34" charset="0"/>
                <a:cs typeface="Arial" panose="020B0604020202020204" pitchFamily="34" charset="0"/>
              </a:rPr>
              <a:t>B. Amin Aur</a:t>
            </a:r>
          </a:p>
          <a:p>
            <a:endParaRPr lang="pt-BR" dirty="0" smtClean="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hlinkClick r:id="rId2"/>
              </a:rPr>
              <a:t>aminaur@uol.com.br</a:t>
            </a:r>
            <a:endParaRPr lang="pt-BR" dirty="0" smtClean="0">
              <a:latin typeface="Arial" panose="020B0604020202020204" pitchFamily="34" charset="0"/>
              <a:cs typeface="Arial" panose="020B0604020202020204" pitchFamily="34" charset="0"/>
            </a:endParaRPr>
          </a:p>
          <a:p>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678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411760" y="332656"/>
            <a:ext cx="4611288" cy="779512"/>
          </a:xfrm>
        </p:spPr>
        <p:txBody>
          <a:bodyPr>
            <a:normAutofit/>
          </a:bodyPr>
          <a:lstStyle/>
          <a:p>
            <a:r>
              <a:rPr lang="pt-BR" sz="4000" dirty="0">
                <a:solidFill>
                  <a:srgbClr val="C00000"/>
                </a:solidFill>
                <a:effectLst/>
                <a:latin typeface="Arial" panose="020B0604020202020204" pitchFamily="34" charset="0"/>
                <a:cs typeface="Arial" panose="020B0604020202020204" pitchFamily="34" charset="0"/>
              </a:rPr>
              <a:t>CARGA HORÁRIA</a:t>
            </a:r>
          </a:p>
        </p:txBody>
      </p:sp>
      <p:sp>
        <p:nvSpPr>
          <p:cNvPr id="3" name="Subtítulo 2"/>
          <p:cNvSpPr>
            <a:spLocks noGrp="1"/>
          </p:cNvSpPr>
          <p:nvPr>
            <p:ph type="subTitle" idx="1"/>
          </p:nvPr>
        </p:nvSpPr>
        <p:spPr>
          <a:xfrm>
            <a:off x="0" y="1196752"/>
            <a:ext cx="9144000" cy="5661248"/>
          </a:xfrm>
        </p:spPr>
        <p:txBody>
          <a:bodyPr>
            <a:normAutofit/>
          </a:bodyPr>
          <a:lstStyle/>
          <a:p>
            <a:pPr algn="just"/>
            <a:r>
              <a:rPr lang="pt-BR" dirty="0">
                <a:latin typeface="Arial" panose="020B0604020202020204" pitchFamily="34" charset="0"/>
                <a:cs typeface="Arial" panose="020B0604020202020204" pitchFamily="34" charset="0"/>
              </a:rPr>
              <a:t>“</a:t>
            </a:r>
            <a:r>
              <a:rPr lang="pt-BR" sz="1900" b="1" dirty="0">
                <a:latin typeface="Arial" panose="020B0604020202020204" pitchFamily="34" charset="0"/>
                <a:cs typeface="Arial" panose="020B0604020202020204" pitchFamily="34" charset="0"/>
              </a:rPr>
              <a:t>Art. 24</a:t>
            </a:r>
            <a:r>
              <a:rPr lang="pt-BR" sz="1900" dirty="0">
                <a:latin typeface="Arial" panose="020B0604020202020204" pitchFamily="34" charset="0"/>
                <a:cs typeface="Arial" panose="020B0604020202020204" pitchFamily="34" charset="0"/>
              </a:rPr>
              <a:t>: A educação básica, nos níveis fundamental e médio, será organizada de acordo com as seguintes regras comuns:</a:t>
            </a:r>
          </a:p>
          <a:p>
            <a:pPr algn="just"/>
            <a:r>
              <a:rPr lang="pt-BR" sz="1900" dirty="0">
                <a:latin typeface="Arial" panose="020B0604020202020204" pitchFamily="34" charset="0"/>
                <a:cs typeface="Arial" panose="020B0604020202020204" pitchFamily="34" charset="0"/>
              </a:rPr>
              <a:t>I - a carga horária mínima anual será de </a:t>
            </a:r>
            <a:r>
              <a:rPr lang="pt-BR" sz="1900" dirty="0">
                <a:solidFill>
                  <a:srgbClr val="FF5B5B"/>
                </a:solidFill>
                <a:latin typeface="Arial" panose="020B0604020202020204" pitchFamily="34" charset="0"/>
                <a:cs typeface="Arial" panose="020B0604020202020204" pitchFamily="34" charset="0"/>
              </a:rPr>
              <a:t>oitocentas horas </a:t>
            </a:r>
            <a:r>
              <a:rPr lang="pt-BR" sz="1900" dirty="0">
                <a:latin typeface="Arial" panose="020B0604020202020204" pitchFamily="34" charset="0"/>
                <a:cs typeface="Arial" panose="020B0604020202020204" pitchFamily="34" charset="0"/>
              </a:rPr>
              <a:t>para o ensino fundamental e para o ensino médio, distribuídas por um mínimo de duzentos dias de efetivo trabalho escolar, excluído o tempo reservado aos exames finais, quando houver</a:t>
            </a:r>
            <a:r>
              <a:rPr lang="pt-BR" dirty="0" smtClean="0">
                <a:latin typeface="Arial" panose="020B0604020202020204" pitchFamily="34" charset="0"/>
                <a:cs typeface="Arial" panose="020B0604020202020204" pitchFamily="34" charset="0"/>
              </a:rPr>
              <a:t>;</a:t>
            </a:r>
          </a:p>
          <a:p>
            <a:pPr algn="just"/>
            <a:endParaRPr lang="pt-BR" dirty="0">
              <a:latin typeface="Arial" panose="020B0604020202020204" pitchFamily="34" charset="0"/>
              <a:cs typeface="Arial" panose="020B0604020202020204" pitchFamily="34" charset="0"/>
            </a:endParaRPr>
          </a:p>
          <a:p>
            <a:pPr algn="just"/>
            <a:r>
              <a:rPr lang="pt-BR" u="sng" dirty="0">
                <a:latin typeface="Arial" panose="020B0604020202020204" pitchFamily="34" charset="0"/>
                <a:cs typeface="Arial" panose="020B0604020202020204" pitchFamily="34" charset="0"/>
                <a:hlinkClick r:id="rId2"/>
              </a:rPr>
              <a:t>§ </a:t>
            </a:r>
            <a:r>
              <a:rPr lang="pt-BR" u="sng" dirty="0" smtClean="0">
                <a:latin typeface="Arial" panose="020B0604020202020204" pitchFamily="34" charset="0"/>
                <a:cs typeface="Arial" panose="020B0604020202020204" pitchFamily="34" charset="0"/>
                <a:hlinkClick r:id="rId2"/>
              </a:rPr>
              <a:t>1º</a:t>
            </a:r>
            <a:r>
              <a:rPr lang="pt-BR" dirty="0" smtClean="0">
                <a:latin typeface="Arial" panose="020B0604020202020204" pitchFamily="34" charset="0"/>
                <a:cs typeface="Arial" panose="020B0604020202020204" pitchFamily="34" charset="0"/>
              </a:rPr>
              <a:t>  A </a:t>
            </a:r>
            <a:r>
              <a:rPr lang="pt-BR" dirty="0">
                <a:latin typeface="Arial" panose="020B0604020202020204" pitchFamily="34" charset="0"/>
                <a:cs typeface="Arial" panose="020B0604020202020204" pitchFamily="34" charset="0"/>
              </a:rPr>
              <a:t>carga horária mínima anual de que trata o inciso I do caput deverá ser ampliada de forma progressiva, no ensino médio, para </a:t>
            </a:r>
            <a:r>
              <a:rPr lang="pt-BR" dirty="0" smtClean="0">
                <a:latin typeface="Arial" panose="020B0604020202020204" pitchFamily="34" charset="0"/>
                <a:cs typeface="Arial" panose="020B0604020202020204" pitchFamily="34" charset="0"/>
              </a:rPr>
              <a:t>1.400 horas</a:t>
            </a:r>
            <a:r>
              <a:rPr lang="pt-BR" dirty="0">
                <a:latin typeface="Arial" panose="020B0604020202020204" pitchFamily="34" charset="0"/>
                <a:cs typeface="Arial" panose="020B0604020202020204" pitchFamily="34" charset="0"/>
              </a:rPr>
              <a:t>, devendo os sistemas de ensino oferecer, no prazo máximo de cinco anos, pelo menos </a:t>
            </a:r>
            <a:r>
              <a:rPr lang="pt-BR" dirty="0" smtClean="0">
                <a:latin typeface="Arial" panose="020B0604020202020204" pitchFamily="34" charset="0"/>
                <a:cs typeface="Arial" panose="020B0604020202020204" pitchFamily="34" charset="0"/>
              </a:rPr>
              <a:t>1.000 horas </a:t>
            </a:r>
            <a:r>
              <a:rPr lang="pt-BR" dirty="0">
                <a:latin typeface="Arial" panose="020B0604020202020204" pitchFamily="34" charset="0"/>
                <a:cs typeface="Arial" panose="020B0604020202020204" pitchFamily="34" charset="0"/>
              </a:rPr>
              <a:t>anuais de carga horária, a partir de 2 de março de 2017.  </a:t>
            </a:r>
            <a:endParaRPr lang="pt-BR" dirty="0" smtClean="0">
              <a:latin typeface="Arial" panose="020B0604020202020204" pitchFamily="34" charset="0"/>
              <a:cs typeface="Arial" panose="020B0604020202020204" pitchFamily="34" charset="0"/>
            </a:endParaRPr>
          </a:p>
          <a:p>
            <a:pPr algn="just"/>
            <a:endParaRPr lang="pt-BR" dirty="0"/>
          </a:p>
        </p:txBody>
      </p:sp>
    </p:spTree>
    <p:extLst>
      <p:ext uri="{BB962C8B-B14F-4D97-AF65-F5344CB8AC3E}">
        <p14:creationId xmlns:p14="http://schemas.microsoft.com/office/powerpoint/2010/main" val="2731265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67544" y="1844824"/>
            <a:ext cx="7854696" cy="1752600"/>
          </a:xfrm>
        </p:spPr>
        <p:txBody>
          <a:bodyPr>
            <a:noAutofit/>
          </a:bodyPr>
          <a:lstStyle/>
          <a:p>
            <a:pPr algn="ctr">
              <a:lnSpc>
                <a:spcPct val="150000"/>
              </a:lnSpc>
            </a:pPr>
            <a:r>
              <a:rPr lang="pt-BR" sz="4000" dirty="0" smtClean="0">
                <a:latin typeface="Arial" panose="020B0604020202020204" pitchFamily="34" charset="0"/>
                <a:cs typeface="Arial" panose="020B0604020202020204" pitchFamily="34" charset="0"/>
              </a:rPr>
              <a:t>   </a:t>
            </a:r>
            <a:r>
              <a:rPr lang="pt-BR" sz="4000" dirty="0" smtClean="0">
                <a:solidFill>
                  <a:srgbClr val="FFC000"/>
                </a:solidFill>
                <a:latin typeface="Arial" panose="020B0604020202020204" pitchFamily="34" charset="0"/>
                <a:cs typeface="Arial" panose="020B0604020202020204" pitchFamily="34" charset="0"/>
              </a:rPr>
              <a:t>800 hs, até 2021</a:t>
            </a:r>
          </a:p>
          <a:p>
            <a:pPr algn="ctr">
              <a:lnSpc>
                <a:spcPct val="150000"/>
              </a:lnSpc>
            </a:pPr>
            <a:r>
              <a:rPr lang="pt-BR" sz="4000" dirty="0" smtClean="0">
                <a:solidFill>
                  <a:srgbClr val="FFC000"/>
                </a:solidFill>
                <a:latin typeface="Arial" panose="020B0604020202020204" pitchFamily="34" charset="0"/>
                <a:cs typeface="Arial" panose="020B0604020202020204" pitchFamily="34" charset="0"/>
              </a:rPr>
              <a:t>1.000 hs, a partir de 2022</a:t>
            </a:r>
          </a:p>
          <a:p>
            <a:pPr algn="ctr">
              <a:lnSpc>
                <a:spcPct val="150000"/>
              </a:lnSpc>
            </a:pPr>
            <a:r>
              <a:rPr lang="pt-BR" sz="4000" dirty="0" smtClean="0">
                <a:solidFill>
                  <a:srgbClr val="FFC000"/>
                </a:solidFill>
                <a:latin typeface="Arial" panose="020B0604020202020204" pitchFamily="34" charset="0"/>
                <a:cs typeface="Arial" panose="020B0604020202020204" pitchFamily="34" charset="0"/>
              </a:rPr>
              <a:t>1.400 hs progressivamente</a:t>
            </a:r>
            <a:endParaRPr lang="pt-BR" sz="4000" dirty="0">
              <a:solidFill>
                <a:srgbClr val="FFC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8834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533400" y="332656"/>
            <a:ext cx="8359080" cy="6408712"/>
          </a:xfrm>
        </p:spPr>
        <p:txBody>
          <a:bodyPr>
            <a:normAutofit/>
          </a:bodyPr>
          <a:lstStyle/>
          <a:p>
            <a:pPr algn="just"/>
            <a:r>
              <a:rPr lang="pt-BR" dirty="0">
                <a:latin typeface="Arial" panose="020B0604020202020204" pitchFamily="34" charset="0"/>
                <a:cs typeface="Arial" panose="020B0604020202020204" pitchFamily="34" charset="0"/>
              </a:rPr>
              <a:t>“</a:t>
            </a:r>
            <a:r>
              <a:rPr lang="pt-BR" sz="2400" b="1" u="sng" dirty="0">
                <a:latin typeface="Arial" panose="020B0604020202020204" pitchFamily="34" charset="0"/>
                <a:cs typeface="Arial" panose="020B0604020202020204" pitchFamily="34" charset="0"/>
                <a:hlinkClick r:id="rId2"/>
              </a:rPr>
              <a:t>Art. </a:t>
            </a:r>
            <a:r>
              <a:rPr lang="pt-BR" sz="2400" b="1" u="sng" dirty="0" smtClean="0">
                <a:latin typeface="Arial" panose="020B0604020202020204" pitchFamily="34" charset="0"/>
                <a:cs typeface="Arial" panose="020B0604020202020204" pitchFamily="34" charset="0"/>
                <a:hlinkClick r:id="rId2"/>
              </a:rPr>
              <a:t>35-A</a:t>
            </a:r>
            <a:r>
              <a:rPr lang="pt-BR" sz="2400" u="sng" dirty="0" smtClean="0">
                <a:latin typeface="Arial" panose="020B0604020202020204" pitchFamily="34" charset="0"/>
                <a:cs typeface="Arial" panose="020B0604020202020204" pitchFamily="34" charset="0"/>
                <a:hlinkClick r:id="rId2"/>
              </a:rPr>
              <a:t>.</a:t>
            </a:r>
            <a:r>
              <a:rPr lang="pt-BR" sz="2400" dirty="0" smtClean="0">
                <a:latin typeface="Arial" panose="020B0604020202020204" pitchFamily="34" charset="0"/>
                <a:cs typeface="Arial" panose="020B0604020202020204" pitchFamily="34" charset="0"/>
              </a:rPr>
              <a:t> A </a:t>
            </a:r>
            <a:r>
              <a:rPr lang="pt-BR" sz="2400" b="1" dirty="0">
                <a:latin typeface="Arial" panose="020B0604020202020204" pitchFamily="34" charset="0"/>
                <a:cs typeface="Arial" panose="020B0604020202020204" pitchFamily="34" charset="0"/>
              </a:rPr>
              <a:t>Base Nacional Comum Curricular</a:t>
            </a:r>
            <a:r>
              <a:rPr lang="pt-BR" sz="2400" dirty="0">
                <a:latin typeface="Arial" panose="020B0604020202020204" pitchFamily="34" charset="0"/>
                <a:cs typeface="Arial" panose="020B0604020202020204" pitchFamily="34" charset="0"/>
              </a:rPr>
              <a:t> definirá direitos e objetivos de aprendizagem do ensino médio, conforme diretrizes do Conselho Nacional de Educação, nas seguintes </a:t>
            </a:r>
            <a:r>
              <a:rPr lang="pt-BR" sz="2400" b="1" dirty="0">
                <a:latin typeface="Arial" panose="020B0604020202020204" pitchFamily="34" charset="0"/>
                <a:cs typeface="Arial" panose="020B0604020202020204" pitchFamily="34" charset="0"/>
              </a:rPr>
              <a:t>áreas do conhecimento</a:t>
            </a:r>
            <a:r>
              <a:rPr lang="pt-BR" sz="2400" dirty="0">
                <a:latin typeface="Arial" panose="020B0604020202020204" pitchFamily="34" charset="0"/>
                <a:cs typeface="Arial" panose="020B0604020202020204" pitchFamily="34" charset="0"/>
              </a:rPr>
              <a:t>: </a:t>
            </a:r>
          </a:p>
          <a:p>
            <a:pPr algn="just"/>
            <a:r>
              <a:rPr lang="pt-BR" sz="2400" dirty="0">
                <a:latin typeface="Arial" panose="020B0604020202020204" pitchFamily="34" charset="0"/>
                <a:cs typeface="Arial" panose="020B0604020202020204" pitchFamily="34" charset="0"/>
              </a:rPr>
              <a:t>I - linguagens e suas tecnologias; </a:t>
            </a:r>
          </a:p>
          <a:p>
            <a:pPr algn="just"/>
            <a:r>
              <a:rPr lang="pt-BR" sz="2400" dirty="0">
                <a:latin typeface="Arial" panose="020B0604020202020204" pitchFamily="34" charset="0"/>
                <a:cs typeface="Arial" panose="020B0604020202020204" pitchFamily="34" charset="0"/>
              </a:rPr>
              <a:t>II - matemática e suas tecnologias; </a:t>
            </a:r>
          </a:p>
          <a:p>
            <a:pPr algn="just"/>
            <a:r>
              <a:rPr lang="pt-BR" sz="2400" dirty="0">
                <a:latin typeface="Arial" panose="020B0604020202020204" pitchFamily="34" charset="0"/>
                <a:cs typeface="Arial" panose="020B0604020202020204" pitchFamily="34" charset="0"/>
              </a:rPr>
              <a:t>III - ciências da natureza e suas tecnologias; </a:t>
            </a:r>
          </a:p>
          <a:p>
            <a:pPr algn="just"/>
            <a:r>
              <a:rPr lang="pt-BR" sz="2400" dirty="0">
                <a:latin typeface="Arial" panose="020B0604020202020204" pitchFamily="34" charset="0"/>
                <a:cs typeface="Arial" panose="020B0604020202020204" pitchFamily="34" charset="0"/>
              </a:rPr>
              <a:t>IV - ciências humanas e sociais aplicadas.  </a:t>
            </a:r>
          </a:p>
          <a:p>
            <a:pPr algn="just"/>
            <a:endParaRPr lang="pt-BR" dirty="0" smtClean="0">
              <a:latin typeface="Arial" panose="020B0604020202020204" pitchFamily="34" charset="0"/>
              <a:cs typeface="Arial" panose="020B0604020202020204" pitchFamily="34" charset="0"/>
            </a:endParaRPr>
          </a:p>
          <a:p>
            <a:pPr algn="just"/>
            <a:r>
              <a:rPr lang="pt-BR" sz="2800" dirty="0" smtClean="0">
                <a:latin typeface="Arial" panose="020B0604020202020204" pitchFamily="34" charset="0"/>
                <a:cs typeface="Arial" panose="020B0604020202020204" pitchFamily="34" charset="0"/>
              </a:rPr>
              <a:t>§ </a:t>
            </a:r>
            <a:r>
              <a:rPr lang="pt-BR" sz="2800" dirty="0">
                <a:latin typeface="Arial" panose="020B0604020202020204" pitchFamily="34" charset="0"/>
                <a:cs typeface="Arial" panose="020B0604020202020204" pitchFamily="34" charset="0"/>
              </a:rPr>
              <a:t>5</a:t>
            </a:r>
            <a:r>
              <a:rPr lang="pt-BR" sz="2800" u="sng" baseline="30000" dirty="0">
                <a:latin typeface="Arial" panose="020B0604020202020204" pitchFamily="34" charset="0"/>
                <a:cs typeface="Arial" panose="020B0604020202020204" pitchFamily="34" charset="0"/>
              </a:rPr>
              <a:t>o</a:t>
            </a:r>
            <a:r>
              <a:rPr lang="pt-BR" sz="2800" dirty="0">
                <a:latin typeface="Arial" panose="020B0604020202020204" pitchFamily="34" charset="0"/>
                <a:cs typeface="Arial" panose="020B0604020202020204" pitchFamily="34" charset="0"/>
              </a:rPr>
              <a:t>  A carga horária destinada ao cumprimento da Base Nacional Comum Curricular </a:t>
            </a:r>
            <a:r>
              <a:rPr lang="pt-BR" sz="2800" dirty="0">
                <a:solidFill>
                  <a:srgbClr val="FF5B5B"/>
                </a:solidFill>
                <a:latin typeface="Arial" panose="020B0604020202020204" pitchFamily="34" charset="0"/>
                <a:cs typeface="Arial" panose="020B0604020202020204" pitchFamily="34" charset="0"/>
              </a:rPr>
              <a:t>não poderá ser superior a </a:t>
            </a:r>
            <a:r>
              <a:rPr lang="pt-BR" sz="2800" b="1" dirty="0">
                <a:solidFill>
                  <a:srgbClr val="FF5B5B"/>
                </a:solidFill>
                <a:latin typeface="Arial" panose="020B0604020202020204" pitchFamily="34" charset="0"/>
                <a:cs typeface="Arial" panose="020B0604020202020204" pitchFamily="34" charset="0"/>
              </a:rPr>
              <a:t>mil e oitocentas horas do total da carga horária</a:t>
            </a:r>
            <a:r>
              <a:rPr lang="pt-BR" sz="2800" dirty="0">
                <a:latin typeface="Arial" panose="020B0604020202020204" pitchFamily="34" charset="0"/>
                <a:cs typeface="Arial" panose="020B0604020202020204" pitchFamily="34" charset="0"/>
              </a:rPr>
              <a:t> do ensino médio, de acordo com a definição dos sistemas de ensino. </a:t>
            </a:r>
            <a:r>
              <a:rPr lang="pt-BR" sz="2800" dirty="0"/>
              <a:t> </a:t>
            </a:r>
          </a:p>
          <a:p>
            <a:endParaRPr lang="pt-BR" dirty="0"/>
          </a:p>
        </p:txBody>
      </p:sp>
    </p:spTree>
    <p:extLst>
      <p:ext uri="{BB962C8B-B14F-4D97-AF65-F5344CB8AC3E}">
        <p14:creationId xmlns:p14="http://schemas.microsoft.com/office/powerpoint/2010/main" val="861854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0" y="548680"/>
            <a:ext cx="8964488" cy="5875042"/>
          </a:xfrm>
        </p:spPr>
        <p:txBody>
          <a:bodyPr>
            <a:normAutofit/>
          </a:bodyPr>
          <a:lstStyle/>
          <a:p>
            <a:pPr marL="444500" indent="-444500" algn="just"/>
            <a:r>
              <a:rPr lang="pt-BR" sz="3200" b="1" dirty="0">
                <a:latin typeface="Arial" panose="020B0604020202020204" pitchFamily="34" charset="0"/>
                <a:cs typeface="Arial" panose="020B0604020202020204" pitchFamily="34" charset="0"/>
              </a:rPr>
              <a:t>-</a:t>
            </a:r>
            <a:r>
              <a:rPr lang="pt-BR" sz="3200" dirty="0">
                <a:latin typeface="Arial" panose="020B0604020202020204" pitchFamily="34" charset="0"/>
                <a:cs typeface="Arial" panose="020B0604020202020204" pitchFamily="34" charset="0"/>
              </a:rPr>
              <a:t> </a:t>
            </a:r>
            <a:r>
              <a:rPr lang="pt-BR" sz="3200" dirty="0">
                <a:solidFill>
                  <a:srgbClr val="FFC000"/>
                </a:solidFill>
                <a:latin typeface="Arial" panose="020B0604020202020204" pitchFamily="34" charset="0"/>
                <a:cs typeface="Arial" panose="020B0604020202020204" pitchFamily="34" charset="0"/>
              </a:rPr>
              <a:t>Com atuais 800 hs anuais, total 2.400 hs: BNCC (75%) e </a:t>
            </a:r>
            <a:r>
              <a:rPr lang="pt-BR" sz="3200" dirty="0" smtClean="0">
                <a:solidFill>
                  <a:srgbClr val="FFC000"/>
                </a:solidFill>
                <a:latin typeface="Arial" panose="020B0604020202020204" pitchFamily="34" charset="0"/>
                <a:cs typeface="Arial" panose="020B0604020202020204" pitchFamily="34" charset="0"/>
              </a:rPr>
              <a:t>apenas 600 </a:t>
            </a:r>
            <a:r>
              <a:rPr lang="pt-BR" sz="3200" dirty="0">
                <a:solidFill>
                  <a:srgbClr val="FFC000"/>
                </a:solidFill>
                <a:latin typeface="Arial" panose="020B0604020202020204" pitchFamily="34" charset="0"/>
                <a:cs typeface="Arial" panose="020B0604020202020204" pitchFamily="34" charset="0"/>
              </a:rPr>
              <a:t>hs para itinerários (25%)</a:t>
            </a:r>
          </a:p>
          <a:p>
            <a:pPr marL="444500" indent="-444500" algn="just"/>
            <a:r>
              <a:rPr lang="pt-BR" sz="3200" dirty="0">
                <a:solidFill>
                  <a:srgbClr val="FFC000"/>
                </a:solidFill>
                <a:latin typeface="Arial" panose="020B0604020202020204" pitchFamily="34" charset="0"/>
                <a:cs typeface="Arial" panose="020B0604020202020204" pitchFamily="34" charset="0"/>
              </a:rPr>
              <a:t> </a:t>
            </a:r>
          </a:p>
          <a:p>
            <a:pPr marL="444500" indent="-444500" algn="just"/>
            <a:r>
              <a:rPr lang="pt-BR" sz="3200" b="1" dirty="0">
                <a:solidFill>
                  <a:srgbClr val="FFC000"/>
                </a:solidFill>
                <a:latin typeface="Arial" panose="020B0604020202020204" pitchFamily="34" charset="0"/>
                <a:cs typeface="Arial" panose="020B0604020202020204" pitchFamily="34" charset="0"/>
              </a:rPr>
              <a:t>-</a:t>
            </a:r>
            <a:r>
              <a:rPr lang="pt-BR" sz="3200" dirty="0">
                <a:solidFill>
                  <a:srgbClr val="FFC000"/>
                </a:solidFill>
                <a:latin typeface="Arial" panose="020B0604020202020204" pitchFamily="34" charset="0"/>
                <a:cs typeface="Arial" panose="020B0604020202020204" pitchFamily="34" charset="0"/>
              </a:rPr>
              <a:t> Quando chegar a 1.000 hs anuais, total 3.000 hs; BNCC (60%) e 1.200 hs para itinerários (40%) </a:t>
            </a:r>
          </a:p>
          <a:p>
            <a:pPr marL="444500" indent="-444500" algn="just"/>
            <a:r>
              <a:rPr lang="pt-BR" sz="3200" dirty="0">
                <a:solidFill>
                  <a:srgbClr val="FFC000"/>
                </a:solidFill>
                <a:latin typeface="Arial" panose="020B0604020202020204" pitchFamily="34" charset="0"/>
                <a:cs typeface="Arial" panose="020B0604020202020204" pitchFamily="34" charset="0"/>
              </a:rPr>
              <a:t> </a:t>
            </a:r>
          </a:p>
          <a:p>
            <a:pPr marL="444500" indent="-444500" algn="just"/>
            <a:r>
              <a:rPr lang="pt-BR" sz="3200" b="1" dirty="0">
                <a:solidFill>
                  <a:srgbClr val="FFC000"/>
                </a:solidFill>
                <a:latin typeface="Arial" panose="020B0604020202020204" pitchFamily="34" charset="0"/>
                <a:cs typeface="Arial" panose="020B0604020202020204" pitchFamily="34" charset="0"/>
              </a:rPr>
              <a:t>- </a:t>
            </a:r>
            <a:r>
              <a:rPr lang="pt-BR" sz="3200" dirty="0">
                <a:solidFill>
                  <a:srgbClr val="FFC000"/>
                </a:solidFill>
                <a:latin typeface="Arial" panose="020B0604020202020204" pitchFamily="34" charset="0"/>
                <a:cs typeface="Arial" panose="020B0604020202020204" pitchFamily="34" charset="0"/>
              </a:rPr>
              <a:t>Quando chegar a 1.400 hs, total 4.200 hs: BNCC (42,857%) e </a:t>
            </a:r>
            <a:r>
              <a:rPr lang="pt-BR" sz="3200" dirty="0" smtClean="0">
                <a:solidFill>
                  <a:srgbClr val="FFC000"/>
                </a:solidFill>
                <a:latin typeface="Arial" panose="020B0604020202020204" pitchFamily="34" charset="0"/>
                <a:cs typeface="Arial" panose="020B0604020202020204" pitchFamily="34" charset="0"/>
              </a:rPr>
              <a:t>excessivas 2.400 </a:t>
            </a:r>
            <a:r>
              <a:rPr lang="pt-BR" sz="3200" dirty="0">
                <a:solidFill>
                  <a:srgbClr val="FFC000"/>
                </a:solidFill>
                <a:latin typeface="Arial" panose="020B0604020202020204" pitchFamily="34" charset="0"/>
                <a:cs typeface="Arial" panose="020B0604020202020204" pitchFamily="34" charset="0"/>
              </a:rPr>
              <a:t>hs para itinerários (57,143%)</a:t>
            </a:r>
          </a:p>
          <a:p>
            <a:endParaRPr lang="pt-BR" dirty="0"/>
          </a:p>
        </p:txBody>
      </p:sp>
    </p:spTree>
    <p:extLst>
      <p:ext uri="{BB962C8B-B14F-4D97-AF65-F5344CB8AC3E}">
        <p14:creationId xmlns:p14="http://schemas.microsoft.com/office/powerpoint/2010/main" val="2558116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7504" y="0"/>
            <a:ext cx="8856984" cy="6858000"/>
          </a:xfrm>
        </p:spPr>
        <p:txBody>
          <a:bodyPr>
            <a:normAutofit/>
          </a:bodyPr>
          <a:lstStyle/>
          <a:p>
            <a:pPr algn="just"/>
            <a:r>
              <a:rPr lang="pt-BR" sz="2400" dirty="0">
                <a:latin typeface="Arial" panose="020B0604020202020204" pitchFamily="34" charset="0"/>
                <a:cs typeface="Arial" panose="020B0604020202020204" pitchFamily="34" charset="0"/>
              </a:rPr>
              <a:t>“</a:t>
            </a:r>
            <a:r>
              <a:rPr lang="pt-BR" sz="2400" b="1" dirty="0">
                <a:latin typeface="Arial" panose="020B0604020202020204" pitchFamily="34" charset="0"/>
                <a:cs typeface="Arial" panose="020B0604020202020204" pitchFamily="34" charset="0"/>
              </a:rPr>
              <a:t>Art. 24</a:t>
            </a:r>
            <a:r>
              <a:rPr lang="pt-BR" sz="2400" dirty="0">
                <a:latin typeface="Arial" panose="020B0604020202020204" pitchFamily="34" charset="0"/>
                <a:cs typeface="Arial" panose="020B0604020202020204" pitchFamily="34" charset="0"/>
              </a:rPr>
              <a:t>: A educação básica, nos níveis fundamental e médio, será organizada de acordo com as seguintes regras comuns:</a:t>
            </a:r>
          </a:p>
          <a:p>
            <a:endParaRPr lang="pt-BR" dirty="0" smtClean="0">
              <a:latin typeface="Arial" panose="020B0604020202020204" pitchFamily="34" charset="0"/>
              <a:cs typeface="Arial" panose="020B0604020202020204" pitchFamily="34" charset="0"/>
            </a:endParaRPr>
          </a:p>
          <a:p>
            <a:pPr algn="just"/>
            <a:r>
              <a:rPr lang="pt-BR" sz="3200" dirty="0" smtClean="0">
                <a:latin typeface="Arial" panose="020B0604020202020204" pitchFamily="34" charset="0"/>
                <a:cs typeface="Arial" panose="020B0604020202020204" pitchFamily="34" charset="0"/>
              </a:rPr>
              <a:t>§ </a:t>
            </a:r>
            <a:r>
              <a:rPr lang="pt-BR" sz="3200" dirty="0">
                <a:latin typeface="Arial" panose="020B0604020202020204" pitchFamily="34" charset="0"/>
                <a:cs typeface="Arial" panose="020B0604020202020204" pitchFamily="34" charset="0"/>
              </a:rPr>
              <a:t>2</a:t>
            </a:r>
            <a:r>
              <a:rPr lang="pt-BR" sz="3200" u="sng" baseline="30000" dirty="0">
                <a:latin typeface="Arial" panose="020B0604020202020204" pitchFamily="34" charset="0"/>
                <a:cs typeface="Arial" panose="020B0604020202020204" pitchFamily="34" charset="0"/>
              </a:rPr>
              <a:t>o</a:t>
            </a:r>
            <a:r>
              <a:rPr lang="pt-BR" sz="3200" dirty="0">
                <a:latin typeface="Arial" panose="020B0604020202020204" pitchFamily="34" charset="0"/>
                <a:cs typeface="Arial" panose="020B0604020202020204" pitchFamily="34" charset="0"/>
              </a:rPr>
              <a:t>  Os sistemas de ensino disporão sobre a oferta de educação de jovens e adultos e de ensino noturno regular, adequado às condições do educando, conforme o inciso VI do art. 4</a:t>
            </a:r>
            <a:r>
              <a:rPr lang="pt-BR" sz="3200" u="sng" baseline="30000" dirty="0">
                <a:latin typeface="Arial" panose="020B0604020202020204" pitchFamily="34" charset="0"/>
                <a:cs typeface="Arial" panose="020B0604020202020204" pitchFamily="34" charset="0"/>
              </a:rPr>
              <a:t>o</a:t>
            </a:r>
            <a:r>
              <a:rPr lang="pt-BR" sz="3200" dirty="0">
                <a:latin typeface="Arial" panose="020B0604020202020204" pitchFamily="34" charset="0"/>
                <a:cs typeface="Arial" panose="020B0604020202020204" pitchFamily="34" charset="0"/>
              </a:rPr>
              <a:t>.” (NR</a:t>
            </a:r>
            <a:r>
              <a:rPr lang="pt-BR" dirty="0">
                <a:latin typeface="Arial" panose="020B0604020202020204" pitchFamily="34" charset="0"/>
                <a:cs typeface="Arial" panose="020B0604020202020204" pitchFamily="34" charset="0"/>
              </a:rPr>
              <a:t>)  </a:t>
            </a:r>
          </a:p>
          <a:p>
            <a:pPr algn="just"/>
            <a:endParaRPr lang="pt-BR" dirty="0" smtClean="0">
              <a:solidFill>
                <a:schemeClr val="accent4">
                  <a:lumMod val="40000"/>
                  <a:lumOff val="60000"/>
                </a:schemeClr>
              </a:solidFill>
              <a:latin typeface="Arial" panose="020B0604020202020204" pitchFamily="34" charset="0"/>
              <a:cs typeface="Arial" panose="020B0604020202020204" pitchFamily="34" charset="0"/>
            </a:endParaRPr>
          </a:p>
          <a:p>
            <a:pPr marL="627063" algn="just"/>
            <a:r>
              <a:rPr lang="pt-BR" sz="2400" dirty="0" smtClean="0">
                <a:solidFill>
                  <a:srgbClr val="FFC000"/>
                </a:solidFill>
                <a:latin typeface="Arial" panose="020B0604020202020204" pitchFamily="34" charset="0"/>
                <a:cs typeface="Arial" panose="020B0604020202020204" pitchFamily="34" charset="0"/>
              </a:rPr>
              <a:t>[</a:t>
            </a:r>
            <a:r>
              <a:rPr lang="pt-BR" sz="2400" dirty="0">
                <a:solidFill>
                  <a:srgbClr val="FFC000"/>
                </a:solidFill>
                <a:latin typeface="Arial" panose="020B0604020202020204" pitchFamily="34" charset="0"/>
                <a:cs typeface="Arial" panose="020B0604020202020204" pitchFamily="34" charset="0"/>
              </a:rPr>
              <a:t>E quanto à EJA? </a:t>
            </a:r>
            <a:r>
              <a:rPr lang="pt-BR" sz="2400" dirty="0" smtClean="0">
                <a:solidFill>
                  <a:srgbClr val="FFC000"/>
                </a:solidFill>
                <a:latin typeface="Arial" panose="020B0604020202020204" pitchFamily="34" charset="0"/>
                <a:cs typeface="Arial" panose="020B0604020202020204" pitchFamily="34" charset="0"/>
              </a:rPr>
              <a:t> </a:t>
            </a:r>
            <a:r>
              <a:rPr lang="pt-BR" sz="2000" dirty="0" smtClean="0">
                <a:solidFill>
                  <a:schemeClr val="accent4">
                    <a:lumMod val="20000"/>
                    <a:lumOff val="80000"/>
                  </a:schemeClr>
                </a:solidFill>
                <a:latin typeface="Arial" panose="020B0604020202020204" pitchFamily="34" charset="0"/>
                <a:cs typeface="Arial" panose="020B0604020202020204" pitchFamily="34" charset="0"/>
              </a:rPr>
              <a:t>VII </a:t>
            </a:r>
            <a:r>
              <a:rPr lang="pt-BR" sz="2000" dirty="0">
                <a:solidFill>
                  <a:schemeClr val="accent4">
                    <a:lumMod val="20000"/>
                    <a:lumOff val="80000"/>
                  </a:schemeClr>
                </a:solidFill>
                <a:latin typeface="Arial" panose="020B0604020202020204" pitchFamily="34" charset="0"/>
                <a:cs typeface="Arial" panose="020B0604020202020204" pitchFamily="34" charset="0"/>
              </a:rPr>
              <a:t>- oferta de educação escolar regular para jovens e adultos, com características e modalidades adequadas às suas necessidades e disponibilidades, garantindo-se aos que forem trabalhadores as condições de acesso e permanência na escola</a:t>
            </a:r>
            <a:r>
              <a:rPr lang="pt-BR" sz="2400" dirty="0">
                <a:solidFill>
                  <a:srgbClr val="FFC000"/>
                </a:solidFill>
                <a:latin typeface="Arial" panose="020B0604020202020204" pitchFamily="34" charset="0"/>
                <a:cs typeface="Arial" panose="020B0604020202020204" pitchFamily="34" charset="0"/>
              </a:rPr>
              <a:t>]</a:t>
            </a:r>
          </a:p>
          <a:p>
            <a:endParaRPr lang="pt-BR" dirty="0"/>
          </a:p>
        </p:txBody>
      </p:sp>
    </p:spTree>
    <p:extLst>
      <p:ext uri="{BB962C8B-B14F-4D97-AF65-F5344CB8AC3E}">
        <p14:creationId xmlns:p14="http://schemas.microsoft.com/office/powerpoint/2010/main" val="678553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07704" y="0"/>
            <a:ext cx="6051448" cy="1496144"/>
          </a:xfrm>
        </p:spPr>
        <p:txBody>
          <a:bodyPr/>
          <a:lstStyle/>
          <a:p>
            <a:r>
              <a:rPr lang="pt-BR" sz="4000" dirty="0">
                <a:solidFill>
                  <a:srgbClr val="C00000"/>
                </a:solidFill>
                <a:effectLst/>
                <a:latin typeface="Arial" panose="020B0604020202020204" pitchFamily="34" charset="0"/>
                <a:cs typeface="Arial" panose="020B0604020202020204" pitchFamily="34" charset="0"/>
              </a:rPr>
              <a:t>EDUCAÇÃO INTEGRAL</a:t>
            </a:r>
            <a:r>
              <a:rPr lang="pt-BR" dirty="0"/>
              <a:t/>
            </a:r>
            <a:br>
              <a:rPr lang="pt-BR" dirty="0"/>
            </a:br>
            <a:endParaRPr lang="pt-BR" dirty="0"/>
          </a:p>
        </p:txBody>
      </p:sp>
      <p:sp>
        <p:nvSpPr>
          <p:cNvPr id="3" name="Subtítulo 2"/>
          <p:cNvSpPr>
            <a:spLocks noGrp="1"/>
          </p:cNvSpPr>
          <p:nvPr>
            <p:ph type="subTitle" idx="1"/>
          </p:nvPr>
        </p:nvSpPr>
        <p:spPr>
          <a:xfrm>
            <a:off x="107504" y="980728"/>
            <a:ext cx="8928992" cy="5877272"/>
          </a:xfrm>
        </p:spPr>
        <p:txBody>
          <a:bodyPr>
            <a:noAutofit/>
          </a:bodyPr>
          <a:lstStyle/>
          <a:p>
            <a:pPr algn="just"/>
            <a:r>
              <a:rPr lang="pt-BR" sz="2000" dirty="0" smtClean="0">
                <a:latin typeface="Arial" panose="020B0604020202020204" pitchFamily="34" charset="0"/>
                <a:cs typeface="Arial" panose="020B0604020202020204" pitchFamily="34" charset="0"/>
              </a:rPr>
              <a:t>“</a:t>
            </a:r>
            <a:r>
              <a:rPr lang="pt-BR" sz="2000" b="1" u="sng" dirty="0">
                <a:latin typeface="Arial" panose="020B0604020202020204" pitchFamily="34" charset="0"/>
                <a:cs typeface="Arial" panose="020B0604020202020204" pitchFamily="34" charset="0"/>
                <a:hlinkClick r:id="rId2"/>
              </a:rPr>
              <a:t>Art. 35-A</a:t>
            </a:r>
            <a:r>
              <a:rPr lang="pt-BR" sz="2000" u="sng" dirty="0">
                <a:latin typeface="Arial" panose="020B0604020202020204" pitchFamily="34" charset="0"/>
                <a:cs typeface="Arial" panose="020B0604020202020204" pitchFamily="34" charset="0"/>
                <a:hlinkClick r:id="rId2"/>
              </a:rPr>
              <a:t>.</a:t>
            </a:r>
            <a:r>
              <a:rPr lang="pt-BR" sz="2000" dirty="0">
                <a:latin typeface="Arial" panose="020B0604020202020204" pitchFamily="34" charset="0"/>
                <a:cs typeface="Arial" panose="020B0604020202020204" pitchFamily="34" charset="0"/>
                <a:hlinkClick r:id="rId2"/>
              </a:rPr>
              <a:t> </a:t>
            </a:r>
            <a:r>
              <a:rPr lang="pt-BR" sz="2000" u="sng" dirty="0">
                <a:latin typeface="Arial" panose="020B0604020202020204" pitchFamily="34" charset="0"/>
                <a:cs typeface="Arial" panose="020B0604020202020204" pitchFamily="34" charset="0"/>
                <a:hlinkClick r:id="rId2"/>
              </a:rPr>
              <a:t> </a:t>
            </a:r>
            <a:r>
              <a:rPr lang="pt-BR" sz="2000" dirty="0">
                <a:latin typeface="Arial" panose="020B0604020202020204" pitchFamily="34" charset="0"/>
                <a:cs typeface="Arial" panose="020B0604020202020204" pitchFamily="34" charset="0"/>
              </a:rPr>
              <a:t>A </a:t>
            </a:r>
            <a:r>
              <a:rPr lang="pt-BR" sz="2000" b="1" dirty="0">
                <a:latin typeface="Arial" panose="020B0604020202020204" pitchFamily="34" charset="0"/>
                <a:cs typeface="Arial" panose="020B0604020202020204" pitchFamily="34" charset="0"/>
              </a:rPr>
              <a:t>Base Nacional Comum Curricular</a:t>
            </a:r>
            <a:r>
              <a:rPr lang="pt-BR" sz="2000" dirty="0">
                <a:latin typeface="Arial" panose="020B0604020202020204" pitchFamily="34" charset="0"/>
                <a:cs typeface="Arial" panose="020B0604020202020204" pitchFamily="34" charset="0"/>
              </a:rPr>
              <a:t> definirá direitos e objetivos de aprendizagem do ensino médio, conforme diretrizes do Conselho Nacional de Educação, nas seguintes </a:t>
            </a:r>
            <a:r>
              <a:rPr lang="pt-BR" sz="2000" b="1" dirty="0">
                <a:latin typeface="Arial" panose="020B0604020202020204" pitchFamily="34" charset="0"/>
                <a:cs typeface="Arial" panose="020B0604020202020204" pitchFamily="34" charset="0"/>
              </a:rPr>
              <a:t>áreas do conhecimento</a:t>
            </a:r>
            <a:r>
              <a:rPr lang="pt-BR" sz="2000" dirty="0">
                <a:latin typeface="Arial" panose="020B0604020202020204" pitchFamily="34" charset="0"/>
                <a:cs typeface="Arial" panose="020B0604020202020204" pitchFamily="34" charset="0"/>
              </a:rPr>
              <a:t>: </a:t>
            </a:r>
          </a:p>
          <a:p>
            <a:pPr indent="1346200" algn="just"/>
            <a:r>
              <a:rPr lang="pt-BR" sz="2000" dirty="0">
                <a:latin typeface="Arial" panose="020B0604020202020204" pitchFamily="34" charset="0"/>
                <a:cs typeface="Arial" panose="020B0604020202020204" pitchFamily="34" charset="0"/>
              </a:rPr>
              <a:t>I - linguagens e suas tecnologias; </a:t>
            </a:r>
          </a:p>
          <a:p>
            <a:pPr indent="1346200" algn="just"/>
            <a:r>
              <a:rPr lang="pt-BR" sz="2000" dirty="0">
                <a:latin typeface="Arial" panose="020B0604020202020204" pitchFamily="34" charset="0"/>
                <a:cs typeface="Arial" panose="020B0604020202020204" pitchFamily="34" charset="0"/>
              </a:rPr>
              <a:t>II - matemática e suas tecnologias; </a:t>
            </a:r>
          </a:p>
          <a:p>
            <a:pPr indent="1346200" algn="just"/>
            <a:r>
              <a:rPr lang="pt-BR" sz="2000" dirty="0">
                <a:latin typeface="Arial" panose="020B0604020202020204" pitchFamily="34" charset="0"/>
                <a:cs typeface="Arial" panose="020B0604020202020204" pitchFamily="34" charset="0"/>
              </a:rPr>
              <a:t>III - ciências da natureza e suas tecnologias; </a:t>
            </a:r>
          </a:p>
          <a:p>
            <a:pPr indent="1346200" algn="just"/>
            <a:r>
              <a:rPr lang="pt-BR" sz="2000" dirty="0">
                <a:latin typeface="Arial" panose="020B0604020202020204" pitchFamily="34" charset="0"/>
                <a:cs typeface="Arial" panose="020B0604020202020204" pitchFamily="34" charset="0"/>
              </a:rPr>
              <a:t>IV - ciências humanas e sociais aplicadas.  </a:t>
            </a:r>
          </a:p>
          <a:p>
            <a:endParaRPr lang="pt-BR" sz="2000" dirty="0" smtClean="0">
              <a:latin typeface="Arial" panose="020B0604020202020204" pitchFamily="34" charset="0"/>
              <a:cs typeface="Arial" panose="020B0604020202020204" pitchFamily="34" charset="0"/>
            </a:endParaRPr>
          </a:p>
          <a:p>
            <a:pPr algn="just"/>
            <a:r>
              <a:rPr lang="pt-BR" sz="3000" dirty="0" smtClean="0">
                <a:latin typeface="Arial" panose="020B0604020202020204" pitchFamily="34" charset="0"/>
                <a:cs typeface="Arial" panose="020B0604020202020204" pitchFamily="34" charset="0"/>
              </a:rPr>
              <a:t>§ </a:t>
            </a:r>
            <a:r>
              <a:rPr lang="pt-BR" sz="3000" dirty="0">
                <a:latin typeface="Arial" panose="020B0604020202020204" pitchFamily="34" charset="0"/>
                <a:cs typeface="Arial" panose="020B0604020202020204" pitchFamily="34" charset="0"/>
              </a:rPr>
              <a:t>7</a:t>
            </a:r>
            <a:r>
              <a:rPr lang="pt-BR" sz="3000" u="sng" baseline="30000" dirty="0">
                <a:latin typeface="Arial" panose="020B0604020202020204" pitchFamily="34" charset="0"/>
                <a:cs typeface="Arial" panose="020B0604020202020204" pitchFamily="34" charset="0"/>
              </a:rPr>
              <a:t>o</a:t>
            </a:r>
            <a:r>
              <a:rPr lang="pt-BR" sz="3000" dirty="0">
                <a:latin typeface="Arial" panose="020B0604020202020204" pitchFamily="34" charset="0"/>
                <a:cs typeface="Arial" panose="020B0604020202020204" pitchFamily="34" charset="0"/>
              </a:rPr>
              <a:t>  Os currículos do ensino médio deverão considerar a </a:t>
            </a:r>
            <a:r>
              <a:rPr lang="pt-BR" sz="3000" b="1" dirty="0">
                <a:solidFill>
                  <a:srgbClr val="FF5B5B"/>
                </a:solidFill>
                <a:latin typeface="Arial" panose="020B0604020202020204" pitchFamily="34" charset="0"/>
                <a:cs typeface="Arial" panose="020B0604020202020204" pitchFamily="34" charset="0"/>
              </a:rPr>
              <a:t>formação integral</a:t>
            </a:r>
            <a:r>
              <a:rPr lang="pt-BR" sz="3000" dirty="0">
                <a:latin typeface="Arial" panose="020B0604020202020204" pitchFamily="34" charset="0"/>
                <a:cs typeface="Arial" panose="020B0604020202020204" pitchFamily="34" charset="0"/>
              </a:rPr>
              <a:t> do aluno, de maneira a adotar um trabalho voltado para a construção de seu projeto de vida e para sua formação nos aspectos físicos, cognitivos e </a:t>
            </a:r>
            <a:r>
              <a:rPr lang="pt-BR" sz="3000" b="1" dirty="0">
                <a:latin typeface="Arial" panose="020B0604020202020204" pitchFamily="34" charset="0"/>
                <a:cs typeface="Arial" panose="020B0604020202020204" pitchFamily="34" charset="0"/>
              </a:rPr>
              <a:t>socioemocionais</a:t>
            </a:r>
            <a:r>
              <a:rPr lang="pt-BR" sz="3000" dirty="0">
                <a:latin typeface="Arial" panose="020B0604020202020204" pitchFamily="34" charset="0"/>
                <a:cs typeface="Arial" panose="020B0604020202020204" pitchFamily="34" charset="0"/>
              </a:rPr>
              <a:t>.</a:t>
            </a:r>
          </a:p>
          <a:p>
            <a:endParaRPr lang="pt-B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7838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771800" y="116632"/>
            <a:ext cx="3453008" cy="720080"/>
          </a:xfrm>
        </p:spPr>
        <p:txBody>
          <a:bodyPr>
            <a:normAutofit fontScale="90000"/>
          </a:bodyPr>
          <a:lstStyle/>
          <a:p>
            <a:r>
              <a:rPr lang="pt-BR" sz="4000" dirty="0">
                <a:solidFill>
                  <a:srgbClr val="C00000"/>
                </a:solidFill>
                <a:effectLst/>
                <a:latin typeface="Arial" panose="020B0604020202020204" pitchFamily="34" charset="0"/>
                <a:cs typeface="Arial" panose="020B0604020202020204" pitchFamily="34" charset="0"/>
              </a:rPr>
              <a:t/>
            </a:r>
            <a:br>
              <a:rPr lang="pt-BR" sz="4000" dirty="0">
                <a:solidFill>
                  <a:srgbClr val="C00000"/>
                </a:solidFill>
                <a:effectLst/>
                <a:latin typeface="Arial" panose="020B0604020202020204" pitchFamily="34" charset="0"/>
                <a:cs typeface="Arial" panose="020B0604020202020204" pitchFamily="34" charset="0"/>
              </a:rPr>
            </a:br>
            <a:r>
              <a:rPr lang="pt-BR" sz="4000" dirty="0">
                <a:solidFill>
                  <a:srgbClr val="C00000"/>
                </a:solidFill>
                <a:effectLst/>
                <a:latin typeface="Arial" panose="020B0604020202020204" pitchFamily="34" charset="0"/>
                <a:cs typeface="Arial" panose="020B0604020202020204" pitchFamily="34" charset="0"/>
              </a:rPr>
              <a:t>ATIVIDADES</a:t>
            </a:r>
          </a:p>
        </p:txBody>
      </p:sp>
      <p:sp>
        <p:nvSpPr>
          <p:cNvPr id="3" name="Subtítulo 2"/>
          <p:cNvSpPr>
            <a:spLocks noGrp="1"/>
          </p:cNvSpPr>
          <p:nvPr>
            <p:ph type="subTitle" idx="1"/>
          </p:nvPr>
        </p:nvSpPr>
        <p:spPr>
          <a:xfrm>
            <a:off x="107504" y="980728"/>
            <a:ext cx="8856984" cy="5877272"/>
          </a:xfrm>
        </p:spPr>
        <p:txBody>
          <a:bodyPr>
            <a:noAutofit/>
          </a:bodyPr>
          <a:lstStyle/>
          <a:p>
            <a:pPr algn="just">
              <a:lnSpc>
                <a:spcPct val="150000"/>
              </a:lnSpc>
            </a:pPr>
            <a:r>
              <a:rPr lang="pt-BR" dirty="0">
                <a:latin typeface="Arial" panose="020B0604020202020204" pitchFamily="34" charset="0"/>
                <a:cs typeface="Arial" panose="020B0604020202020204" pitchFamily="34" charset="0"/>
              </a:rPr>
              <a:t>§ 8</a:t>
            </a:r>
            <a:r>
              <a:rPr lang="pt-BR" u="sng" baseline="30000" dirty="0">
                <a:latin typeface="Arial" panose="020B0604020202020204" pitchFamily="34" charset="0"/>
                <a:cs typeface="Arial" panose="020B0604020202020204" pitchFamily="34" charset="0"/>
              </a:rPr>
              <a:t>o</a:t>
            </a:r>
            <a:r>
              <a:rPr lang="pt-BR" dirty="0">
                <a:latin typeface="Arial" panose="020B0604020202020204" pitchFamily="34" charset="0"/>
                <a:cs typeface="Arial" panose="020B0604020202020204" pitchFamily="34" charset="0"/>
              </a:rPr>
              <a:t>  Os conteúdos, as metodologias e as formas de avaliação processual e formativa serão organizados nas redes de ensino por meio de </a:t>
            </a:r>
            <a:r>
              <a:rPr lang="pt-BR" dirty="0">
                <a:solidFill>
                  <a:srgbClr val="FF5B5B"/>
                </a:solidFill>
                <a:latin typeface="Arial" panose="020B0604020202020204" pitchFamily="34" charset="0"/>
                <a:cs typeface="Arial" panose="020B0604020202020204" pitchFamily="34" charset="0"/>
              </a:rPr>
              <a:t>atividades teóricas e práticas</a:t>
            </a:r>
            <a:r>
              <a:rPr lang="pt-BR" dirty="0">
                <a:latin typeface="Arial" panose="020B0604020202020204" pitchFamily="34" charset="0"/>
                <a:cs typeface="Arial" panose="020B0604020202020204" pitchFamily="34" charset="0"/>
              </a:rPr>
              <a:t>, </a:t>
            </a:r>
            <a:r>
              <a:rPr lang="pt-BR" dirty="0">
                <a:solidFill>
                  <a:srgbClr val="FF5B5B"/>
                </a:solidFill>
                <a:latin typeface="Arial" panose="020B0604020202020204" pitchFamily="34" charset="0"/>
                <a:cs typeface="Arial" panose="020B0604020202020204" pitchFamily="34" charset="0"/>
              </a:rPr>
              <a:t>provas orais e escritas</a:t>
            </a:r>
            <a:r>
              <a:rPr lang="pt-BR" dirty="0">
                <a:latin typeface="Arial" panose="020B0604020202020204" pitchFamily="34" charset="0"/>
                <a:cs typeface="Arial" panose="020B0604020202020204" pitchFamily="34" charset="0"/>
              </a:rPr>
              <a:t>, </a:t>
            </a:r>
            <a:r>
              <a:rPr lang="pt-BR" dirty="0">
                <a:solidFill>
                  <a:srgbClr val="FF5B5B"/>
                </a:solidFill>
                <a:latin typeface="Arial" panose="020B0604020202020204" pitchFamily="34" charset="0"/>
                <a:cs typeface="Arial" panose="020B0604020202020204" pitchFamily="34" charset="0"/>
              </a:rPr>
              <a:t>seminários</a:t>
            </a:r>
            <a:r>
              <a:rPr lang="pt-BR" dirty="0">
                <a:latin typeface="Arial" panose="020B0604020202020204" pitchFamily="34" charset="0"/>
                <a:cs typeface="Arial" panose="020B0604020202020204" pitchFamily="34" charset="0"/>
              </a:rPr>
              <a:t>, </a:t>
            </a:r>
            <a:r>
              <a:rPr lang="pt-BR" dirty="0">
                <a:solidFill>
                  <a:srgbClr val="FF5B5B"/>
                </a:solidFill>
                <a:latin typeface="Arial" panose="020B0604020202020204" pitchFamily="34" charset="0"/>
                <a:cs typeface="Arial" panose="020B0604020202020204" pitchFamily="34" charset="0"/>
              </a:rPr>
              <a:t>projetos</a:t>
            </a:r>
            <a:r>
              <a:rPr lang="pt-BR" dirty="0">
                <a:latin typeface="Arial" panose="020B0604020202020204" pitchFamily="34" charset="0"/>
                <a:cs typeface="Arial" panose="020B0604020202020204" pitchFamily="34" charset="0"/>
              </a:rPr>
              <a:t> e </a:t>
            </a:r>
            <a:r>
              <a:rPr lang="pt-BR" dirty="0">
                <a:solidFill>
                  <a:srgbClr val="FF5B5B"/>
                </a:solidFill>
                <a:latin typeface="Arial" panose="020B0604020202020204" pitchFamily="34" charset="0"/>
                <a:cs typeface="Arial" panose="020B0604020202020204" pitchFamily="34" charset="0"/>
              </a:rPr>
              <a:t>atividades on-line</a:t>
            </a:r>
            <a:r>
              <a:rPr lang="pt-BR" dirty="0">
                <a:latin typeface="Arial" panose="020B0604020202020204" pitchFamily="34" charset="0"/>
                <a:cs typeface="Arial" panose="020B0604020202020204" pitchFamily="34" charset="0"/>
              </a:rPr>
              <a:t>, de tal forma que ao final do ensino médio o educando demonstre: </a:t>
            </a:r>
          </a:p>
          <a:p>
            <a:pPr marL="719138" algn="just"/>
            <a:r>
              <a:rPr lang="pt-BR" sz="2000" dirty="0">
                <a:latin typeface="Arial" panose="020B0604020202020204" pitchFamily="34" charset="0"/>
                <a:cs typeface="Arial" panose="020B0604020202020204" pitchFamily="34" charset="0"/>
              </a:rPr>
              <a:t>I - domínio dos princípios científicos e tecnológicos que presidem a produção moderna; </a:t>
            </a:r>
          </a:p>
          <a:p>
            <a:pPr marL="719138" algn="just"/>
            <a:r>
              <a:rPr lang="pt-BR" sz="2000" dirty="0">
                <a:latin typeface="Arial" panose="020B0604020202020204" pitchFamily="34" charset="0"/>
                <a:cs typeface="Arial" panose="020B0604020202020204" pitchFamily="34" charset="0"/>
              </a:rPr>
              <a:t>II - conhecimento das formas contemporâneas de linguagem.” </a:t>
            </a:r>
            <a:endParaRPr lang="pt-BR" sz="2800" dirty="0" smtClean="0">
              <a:latin typeface="Arial" panose="020B0604020202020204" pitchFamily="34" charset="0"/>
              <a:cs typeface="Arial" panose="020B0604020202020204" pitchFamily="34" charset="0"/>
            </a:endParaRPr>
          </a:p>
          <a:p>
            <a:pPr algn="just"/>
            <a:endParaRPr lang="pt-BR" sz="2800" dirty="0">
              <a:latin typeface="Arial" panose="020B0604020202020204" pitchFamily="34" charset="0"/>
              <a:cs typeface="Arial" panose="020B0604020202020204" pitchFamily="34" charset="0"/>
            </a:endParaRPr>
          </a:p>
          <a:p>
            <a:r>
              <a:rPr lang="pt-BR" sz="2800" dirty="0" smtClean="0">
                <a:solidFill>
                  <a:srgbClr val="FFC000"/>
                </a:solidFill>
                <a:latin typeface="Arial" panose="020B0604020202020204" pitchFamily="34" charset="0"/>
                <a:cs typeface="Arial" panose="020B0604020202020204" pitchFamily="34" charset="0"/>
              </a:rPr>
              <a:t>Só estas?</a:t>
            </a:r>
            <a:endParaRPr lang="pt-BR" sz="2800" dirty="0">
              <a:solidFill>
                <a:srgbClr val="FFC000"/>
              </a:solidFill>
              <a:latin typeface="Arial" panose="020B0604020202020204" pitchFamily="34" charset="0"/>
              <a:cs typeface="Arial" panose="020B0604020202020204" pitchFamily="34" charset="0"/>
            </a:endParaRPr>
          </a:p>
          <a:p>
            <a:pPr algn="just"/>
            <a:endParaRPr lang="pt-B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7793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39552" y="1014"/>
            <a:ext cx="7851648" cy="720080"/>
          </a:xfrm>
        </p:spPr>
        <p:txBody>
          <a:bodyPr>
            <a:normAutofit/>
          </a:bodyPr>
          <a:lstStyle/>
          <a:p>
            <a:r>
              <a:rPr lang="pt-BR" sz="4000" dirty="0" smtClean="0">
                <a:solidFill>
                  <a:srgbClr val="C00000"/>
                </a:solidFill>
                <a:effectLst/>
                <a:latin typeface="Arial" panose="020B0604020202020204" pitchFamily="34" charset="0"/>
                <a:cs typeface="Arial" panose="020B0604020202020204" pitchFamily="34" charset="0"/>
              </a:rPr>
              <a:t>ORGANIZAÇÃO CURRICULAR</a:t>
            </a:r>
            <a:endParaRPr lang="pt-BR" dirty="0"/>
          </a:p>
        </p:txBody>
      </p:sp>
      <p:sp>
        <p:nvSpPr>
          <p:cNvPr id="3" name="Subtítulo 2"/>
          <p:cNvSpPr>
            <a:spLocks noGrp="1"/>
          </p:cNvSpPr>
          <p:nvPr>
            <p:ph type="subTitle" idx="1"/>
          </p:nvPr>
        </p:nvSpPr>
        <p:spPr>
          <a:xfrm>
            <a:off x="189531" y="1124744"/>
            <a:ext cx="8928992" cy="5616624"/>
          </a:xfrm>
        </p:spPr>
        <p:txBody>
          <a:bodyPr>
            <a:normAutofit fontScale="25000" lnSpcReduction="20000"/>
          </a:bodyPr>
          <a:lstStyle/>
          <a:p>
            <a:pPr algn="just">
              <a:lnSpc>
                <a:spcPct val="170000"/>
              </a:lnSpc>
            </a:pPr>
            <a:r>
              <a:rPr lang="pt-BR" sz="6500" dirty="0">
                <a:latin typeface="Arial" panose="020B0604020202020204" pitchFamily="34" charset="0"/>
                <a:cs typeface="Arial" panose="020B0604020202020204" pitchFamily="34" charset="0"/>
              </a:rPr>
              <a:t>“</a:t>
            </a:r>
            <a:r>
              <a:rPr lang="pt-BR" sz="9600" b="1" u="sng" dirty="0">
                <a:latin typeface="Arial" panose="020B0604020202020204" pitchFamily="34" charset="0"/>
                <a:cs typeface="Arial" panose="020B0604020202020204" pitchFamily="34" charset="0"/>
                <a:hlinkClick r:id="rId2"/>
              </a:rPr>
              <a:t>Art. 36</a:t>
            </a:r>
            <a:r>
              <a:rPr lang="pt-BR" sz="9600" dirty="0">
                <a:latin typeface="Arial" panose="020B0604020202020204" pitchFamily="34" charset="0"/>
                <a:cs typeface="Arial" panose="020B0604020202020204" pitchFamily="34" charset="0"/>
              </a:rPr>
              <a:t>.  O currículo do ensino médio será composto pela Base Nacional Comum Curricular e por </a:t>
            </a:r>
            <a:r>
              <a:rPr lang="pt-BR" sz="9600" b="1" dirty="0">
                <a:latin typeface="Arial" panose="020B0604020202020204" pitchFamily="34" charset="0"/>
                <a:cs typeface="Arial" panose="020B0604020202020204" pitchFamily="34" charset="0"/>
              </a:rPr>
              <a:t>itinerários formativos</a:t>
            </a:r>
            <a:r>
              <a:rPr lang="pt-BR" sz="9600" dirty="0">
                <a:latin typeface="Arial" panose="020B0604020202020204" pitchFamily="34" charset="0"/>
                <a:cs typeface="Arial" panose="020B0604020202020204" pitchFamily="34" charset="0"/>
              </a:rPr>
              <a:t>, que deverão ser organizados por meio da oferta de </a:t>
            </a:r>
            <a:r>
              <a:rPr lang="pt-BR" sz="9600" b="1" dirty="0">
                <a:solidFill>
                  <a:srgbClr val="FF5B5B"/>
                </a:solidFill>
                <a:latin typeface="Arial" panose="020B0604020202020204" pitchFamily="34" charset="0"/>
                <a:cs typeface="Arial" panose="020B0604020202020204" pitchFamily="34" charset="0"/>
              </a:rPr>
              <a:t>diferentes arranjos curriculares</a:t>
            </a:r>
            <a:r>
              <a:rPr lang="pt-BR" sz="9600" dirty="0">
                <a:latin typeface="Arial" panose="020B0604020202020204" pitchFamily="34" charset="0"/>
                <a:cs typeface="Arial" panose="020B0604020202020204" pitchFamily="34" charset="0"/>
              </a:rPr>
              <a:t>, conforme a relevância para o contexto local e a possibilidade dos </a:t>
            </a:r>
            <a:r>
              <a:rPr lang="pt-BR" sz="9600" b="1" dirty="0">
                <a:latin typeface="Arial" panose="020B0604020202020204" pitchFamily="34" charset="0"/>
                <a:cs typeface="Arial" panose="020B0604020202020204" pitchFamily="34" charset="0"/>
              </a:rPr>
              <a:t>sistemas de ensino</a:t>
            </a:r>
            <a:r>
              <a:rPr lang="pt-BR" sz="9600" dirty="0">
                <a:latin typeface="Arial" panose="020B0604020202020204" pitchFamily="34" charset="0"/>
                <a:cs typeface="Arial" panose="020B0604020202020204" pitchFamily="34" charset="0"/>
              </a:rPr>
              <a:t>, a saber:  </a:t>
            </a:r>
          </a:p>
          <a:p>
            <a:pPr indent="809625" algn="just"/>
            <a:r>
              <a:rPr lang="pt-BR" sz="5100" u="sng" dirty="0">
                <a:latin typeface="Arial" panose="020B0604020202020204" pitchFamily="34" charset="0"/>
                <a:cs typeface="Arial" panose="020B0604020202020204" pitchFamily="34" charset="0"/>
                <a:hlinkClick r:id="rId3"/>
              </a:rPr>
              <a:t>I -</a:t>
            </a:r>
            <a:r>
              <a:rPr lang="pt-BR" sz="5100" dirty="0">
                <a:latin typeface="Arial" panose="020B0604020202020204" pitchFamily="34" charset="0"/>
                <a:cs typeface="Arial" panose="020B0604020202020204" pitchFamily="34" charset="0"/>
              </a:rPr>
              <a:t> linguagens e suas tecnologias; </a:t>
            </a:r>
          </a:p>
          <a:p>
            <a:pPr indent="809625" algn="just"/>
            <a:r>
              <a:rPr lang="pt-BR" sz="5100" u="sng" dirty="0">
                <a:latin typeface="Arial" panose="020B0604020202020204" pitchFamily="34" charset="0"/>
                <a:cs typeface="Arial" panose="020B0604020202020204" pitchFamily="34" charset="0"/>
                <a:hlinkClick r:id="rId4"/>
              </a:rPr>
              <a:t>II -</a:t>
            </a:r>
            <a:r>
              <a:rPr lang="pt-BR" sz="5100" dirty="0">
                <a:latin typeface="Arial" panose="020B0604020202020204" pitchFamily="34" charset="0"/>
                <a:cs typeface="Arial" panose="020B0604020202020204" pitchFamily="34" charset="0"/>
              </a:rPr>
              <a:t> matemática e suas tecnologias; </a:t>
            </a:r>
          </a:p>
          <a:p>
            <a:pPr indent="809625" algn="just"/>
            <a:r>
              <a:rPr lang="pt-BR" sz="5100" u="sng" dirty="0">
                <a:latin typeface="Arial" panose="020B0604020202020204" pitchFamily="34" charset="0"/>
                <a:cs typeface="Arial" panose="020B0604020202020204" pitchFamily="34" charset="0"/>
                <a:hlinkClick r:id="rId5"/>
              </a:rPr>
              <a:t>III -</a:t>
            </a:r>
            <a:r>
              <a:rPr lang="pt-BR" sz="5100" dirty="0">
                <a:latin typeface="Arial" panose="020B0604020202020204" pitchFamily="34" charset="0"/>
                <a:cs typeface="Arial" panose="020B0604020202020204" pitchFamily="34" charset="0"/>
              </a:rPr>
              <a:t> ciências da natureza e suas tecnologias;</a:t>
            </a:r>
          </a:p>
          <a:p>
            <a:pPr indent="809625" algn="just"/>
            <a:r>
              <a:rPr lang="pt-BR" sz="5100" u="sng" dirty="0">
                <a:latin typeface="Arial" panose="020B0604020202020204" pitchFamily="34" charset="0"/>
                <a:cs typeface="Arial" panose="020B0604020202020204" pitchFamily="34" charset="0"/>
                <a:hlinkClick r:id="rId6"/>
              </a:rPr>
              <a:t>IV -</a:t>
            </a:r>
            <a:r>
              <a:rPr lang="pt-BR" sz="5100" dirty="0">
                <a:latin typeface="Arial" panose="020B0604020202020204" pitchFamily="34" charset="0"/>
                <a:cs typeface="Arial" panose="020B0604020202020204" pitchFamily="34" charset="0"/>
              </a:rPr>
              <a:t> ciências humanas e sociais aplicadas; </a:t>
            </a:r>
          </a:p>
          <a:p>
            <a:pPr indent="809625" algn="just"/>
            <a:r>
              <a:rPr lang="pt-BR" sz="5100" u="sng" dirty="0">
                <a:latin typeface="Arial" panose="020B0604020202020204" pitchFamily="34" charset="0"/>
                <a:cs typeface="Arial" panose="020B0604020202020204" pitchFamily="34" charset="0"/>
                <a:hlinkClick r:id="rId7"/>
              </a:rPr>
              <a:t>V -</a:t>
            </a:r>
            <a:r>
              <a:rPr lang="pt-BR" sz="5100" dirty="0">
                <a:latin typeface="Arial" panose="020B0604020202020204" pitchFamily="34" charset="0"/>
                <a:cs typeface="Arial" panose="020B0604020202020204" pitchFamily="34" charset="0"/>
              </a:rPr>
              <a:t> formação técnica e profissional. </a:t>
            </a:r>
            <a:r>
              <a:rPr lang="pt-BR" sz="6000" dirty="0">
                <a:latin typeface="Arial" panose="020B0604020202020204" pitchFamily="34" charset="0"/>
                <a:cs typeface="Arial" panose="020B0604020202020204" pitchFamily="34" charset="0"/>
              </a:rPr>
              <a:t> </a:t>
            </a:r>
          </a:p>
          <a:p>
            <a:pPr algn="just"/>
            <a:endParaRPr lang="pt-BR" sz="6000" dirty="0" smtClean="0">
              <a:latin typeface="Arial" panose="020B0604020202020204" pitchFamily="34" charset="0"/>
              <a:cs typeface="Arial" panose="020B0604020202020204" pitchFamily="34" charset="0"/>
            </a:endParaRPr>
          </a:p>
          <a:p>
            <a:pPr algn="just"/>
            <a:endParaRPr lang="pt-BR" sz="6000" dirty="0" smtClean="0">
              <a:latin typeface="Arial" panose="020B0604020202020204" pitchFamily="34" charset="0"/>
              <a:cs typeface="Arial" panose="020B0604020202020204" pitchFamily="34" charset="0"/>
            </a:endParaRPr>
          </a:p>
          <a:p>
            <a:pPr algn="just"/>
            <a:endParaRPr lang="pt-BR" sz="6000" dirty="0" smtClean="0">
              <a:solidFill>
                <a:srgbClr val="FFC000"/>
              </a:solidFill>
              <a:latin typeface="Arial" panose="020B0604020202020204" pitchFamily="34" charset="0"/>
              <a:cs typeface="Arial" panose="020B0604020202020204" pitchFamily="34" charset="0"/>
            </a:endParaRPr>
          </a:p>
          <a:p>
            <a:pPr algn="just"/>
            <a:endParaRPr lang="pt-BR" sz="6000" dirty="0" smtClean="0">
              <a:solidFill>
                <a:srgbClr val="FFC000"/>
              </a:solidFill>
              <a:latin typeface="Arial" panose="020B0604020202020204" pitchFamily="34" charset="0"/>
              <a:cs typeface="Arial" panose="020B0604020202020204" pitchFamily="34" charset="0"/>
            </a:endParaRPr>
          </a:p>
          <a:p>
            <a:pPr algn="just"/>
            <a:endParaRPr lang="pt-BR" sz="6000" dirty="0">
              <a:solidFill>
                <a:srgbClr val="FFC000"/>
              </a:solidFill>
              <a:latin typeface="Arial" panose="020B0604020202020204" pitchFamily="34" charset="0"/>
              <a:cs typeface="Arial" panose="020B0604020202020204" pitchFamily="34" charset="0"/>
            </a:endParaRPr>
          </a:p>
          <a:p>
            <a:r>
              <a:rPr lang="pt-BR" sz="8000" dirty="0" smtClean="0">
                <a:solidFill>
                  <a:srgbClr val="FFC000"/>
                </a:solidFill>
                <a:latin typeface="Arial" panose="020B0604020202020204" pitchFamily="34" charset="0"/>
                <a:cs typeface="Arial" panose="020B0604020202020204" pitchFamily="34" charset="0"/>
              </a:rPr>
              <a:t>Qual </a:t>
            </a:r>
            <a:r>
              <a:rPr lang="pt-BR" sz="8000" dirty="0">
                <a:solidFill>
                  <a:srgbClr val="FFC000"/>
                </a:solidFill>
                <a:latin typeface="Arial" panose="020B0604020202020204" pitchFamily="34" charset="0"/>
                <a:cs typeface="Arial" panose="020B0604020202020204" pitchFamily="34" charset="0"/>
              </a:rPr>
              <a:t>o significado de </a:t>
            </a:r>
            <a:r>
              <a:rPr lang="pt-BR" sz="8000" dirty="0" smtClean="0">
                <a:solidFill>
                  <a:srgbClr val="FFC000"/>
                </a:solidFill>
                <a:latin typeface="Arial" panose="020B0604020202020204" pitchFamily="34" charset="0"/>
                <a:cs typeface="Arial" panose="020B0604020202020204" pitchFamily="34" charset="0"/>
              </a:rPr>
              <a:t>“</a:t>
            </a:r>
            <a:r>
              <a:rPr lang="pt-BR" sz="8000" b="1" dirty="0">
                <a:solidFill>
                  <a:srgbClr val="FFC000"/>
                </a:solidFill>
                <a:latin typeface="Arial" panose="020B0604020202020204" pitchFamily="34" charset="0"/>
                <a:cs typeface="Arial" panose="020B0604020202020204" pitchFamily="34" charset="0"/>
              </a:rPr>
              <a:t>diferentes arranjos curriculares</a:t>
            </a:r>
            <a:r>
              <a:rPr lang="pt-BR" sz="8000" dirty="0" smtClean="0">
                <a:solidFill>
                  <a:srgbClr val="FFC000"/>
                </a:solidFill>
                <a:latin typeface="Arial" panose="020B0604020202020204" pitchFamily="34" charset="0"/>
                <a:cs typeface="Arial" panose="020B0604020202020204" pitchFamily="34" charset="0"/>
              </a:rPr>
              <a:t>”?</a:t>
            </a:r>
            <a:endParaRPr lang="pt-BR" sz="8000" dirty="0">
              <a:solidFill>
                <a:srgbClr val="FFC000"/>
              </a:solidFill>
            </a:endParaRPr>
          </a:p>
        </p:txBody>
      </p:sp>
    </p:spTree>
    <p:extLst>
      <p:ext uri="{BB962C8B-B14F-4D97-AF65-F5344CB8AC3E}">
        <p14:creationId xmlns:p14="http://schemas.microsoft.com/office/powerpoint/2010/main" val="13607457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ux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83</TotalTime>
  <Words>348</Words>
  <Application>Microsoft Office PowerPoint</Application>
  <PresentationFormat>Apresentação na tela (4:3)</PresentationFormat>
  <Paragraphs>98</Paragraphs>
  <Slides>16</Slides>
  <Notes>0</Notes>
  <HiddenSlides>0</HiddenSlides>
  <MMClips>0</MMClips>
  <ScaleCrop>false</ScaleCrop>
  <HeadingPairs>
    <vt:vector size="4" baseType="variant">
      <vt:variant>
        <vt:lpstr>Tema</vt:lpstr>
      </vt:variant>
      <vt:variant>
        <vt:i4>1</vt:i4>
      </vt:variant>
      <vt:variant>
        <vt:lpstr>Títulos de slides</vt:lpstr>
      </vt:variant>
      <vt:variant>
        <vt:i4>16</vt:i4>
      </vt:variant>
    </vt:vector>
  </HeadingPairs>
  <TitlesOfParts>
    <vt:vector size="17" baseType="lpstr">
      <vt:lpstr>Fluxo</vt:lpstr>
      <vt:lpstr>ACADEMIA PAULISTA DE EDUCAÇÃO </vt:lpstr>
      <vt:lpstr>CARGA HORÁRIA</vt:lpstr>
      <vt:lpstr>Apresentação do PowerPoint</vt:lpstr>
      <vt:lpstr>Apresentação do PowerPoint</vt:lpstr>
      <vt:lpstr>Apresentação do PowerPoint</vt:lpstr>
      <vt:lpstr>Apresentação do PowerPoint</vt:lpstr>
      <vt:lpstr>EDUCAÇÃO INTEGRAL </vt:lpstr>
      <vt:lpstr> ATIVIDADES</vt:lpstr>
      <vt:lpstr>ORGANIZAÇÃO CURRICULAR</vt:lpstr>
      <vt:lpstr>Apresentação do PowerPoint</vt:lpstr>
      <vt:lpstr>Apresentação do PowerPoint</vt:lpstr>
      <vt:lpstr>Apresentação do PowerPoint</vt:lpstr>
      <vt:lpstr>PROFISSIONAIS DA EDUCAÇÃO</vt:lpstr>
      <vt:lpstr>V - profissionais graduados que tenham feito complementação pedagógica, conforme disposto pelo Conselho Nacional de Educação. </vt:lpstr>
      <vt:lpstr>CLT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Amin Aur</dc:creator>
  <cp:lastModifiedBy>Roberta</cp:lastModifiedBy>
  <cp:revision>13</cp:revision>
  <cp:lastPrinted>2017-08-24T19:55:29Z</cp:lastPrinted>
  <dcterms:created xsi:type="dcterms:W3CDTF">2017-08-24T18:26:22Z</dcterms:created>
  <dcterms:modified xsi:type="dcterms:W3CDTF">2017-08-25T14:40:16Z</dcterms:modified>
</cp:coreProperties>
</file>